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d13c08b07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d13c08b07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c9f7fd07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c9f7fd07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d13c08b07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d13c08b0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c9f7fd07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c9f7fd07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d13c08b07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d13c08b076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c9f7fd077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2c9f7fd077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c9f7fd07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2c9f7fd07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d13c08b07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1d13c08b076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d13c08b07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d13c08b07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d13c08b0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d13c08b0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2c9f7fd0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2c9f7fd0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0fd1150c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0fd1150c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1"/>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4" name="Google Shape;74;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5" name="Shape 75"/>
        <p:cNvGrpSpPr/>
        <p:nvPr/>
      </p:nvGrpSpPr>
      <p:grpSpPr>
        <a:xfrm>
          <a:off x="0" y="0"/>
          <a:ext cx="0" cy="0"/>
          <a:chOff x="0" y="0"/>
          <a:chExt cx="0" cy="0"/>
        </a:xfrm>
      </p:grpSpPr>
      <p:grpSp>
        <p:nvGrpSpPr>
          <p:cNvPr id="76" name="Google Shape;76;p12"/>
          <p:cNvGrpSpPr/>
          <p:nvPr/>
        </p:nvGrpSpPr>
        <p:grpSpPr>
          <a:xfrm>
            <a:off x="830392" y="4169130"/>
            <a:ext cx="745763" cy="45826"/>
            <a:chOff x="4580561" y="2589004"/>
            <a:chExt cx="1064464" cy="25200"/>
          </a:xfrm>
        </p:grpSpPr>
        <p:sp>
          <p:nvSpPr>
            <p:cNvPr id="77" name="Google Shape;77;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12"/>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80" name="Google Shape;80;p12"/>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6"/>
          <p:cNvGrpSpPr/>
          <p:nvPr/>
        </p:nvGrpSpPr>
        <p:grpSpPr>
          <a:xfrm>
            <a:off x="830392" y="1191256"/>
            <a:ext cx="745763" cy="45826"/>
            <a:chOff x="4580561" y="2589004"/>
            <a:chExt cx="1064464" cy="25200"/>
          </a:xfrm>
        </p:grpSpPr>
        <p:sp>
          <p:nvSpPr>
            <p:cNvPr id="36" name="Google Shape;36;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9" name="Google Shape;39;p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0" name="Google Shape;40;p6"/>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1" name="Google Shape;41;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7"/>
          <p:cNvGrpSpPr/>
          <p:nvPr/>
        </p:nvGrpSpPr>
        <p:grpSpPr>
          <a:xfrm>
            <a:off x="830392" y="1191256"/>
            <a:ext cx="745763" cy="45826"/>
            <a:chOff x="4580561" y="2589004"/>
            <a:chExt cx="1064464" cy="25200"/>
          </a:xfrm>
        </p:grpSpPr>
        <p:sp>
          <p:nvSpPr>
            <p:cNvPr id="45" name="Google Shape;45;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8" name="Google Shape;48;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 name="Google Shape;51;p8"/>
          <p:cNvGrpSpPr/>
          <p:nvPr/>
        </p:nvGrpSpPr>
        <p:grpSpPr>
          <a:xfrm>
            <a:off x="830392" y="1191256"/>
            <a:ext cx="745763" cy="45826"/>
            <a:chOff x="4580561" y="2589004"/>
            <a:chExt cx="1064464" cy="25200"/>
          </a:xfrm>
        </p:grpSpPr>
        <p:sp>
          <p:nvSpPr>
            <p:cNvPr id="52" name="Google Shape;5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8"/>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5" name="Google Shape;55;p8"/>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6" name="Google Shape;56;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7" name="Shape 57"/>
        <p:cNvGrpSpPr/>
        <p:nvPr/>
      </p:nvGrpSpPr>
      <p:grpSpPr>
        <a:xfrm>
          <a:off x="0" y="0"/>
          <a:ext cx="0" cy="0"/>
          <a:chOff x="0" y="0"/>
          <a:chExt cx="0" cy="0"/>
        </a:xfrm>
      </p:grpSpPr>
      <p:grpSp>
        <p:nvGrpSpPr>
          <p:cNvPr id="58" name="Google Shape;58;p9"/>
          <p:cNvGrpSpPr/>
          <p:nvPr/>
        </p:nvGrpSpPr>
        <p:grpSpPr>
          <a:xfrm>
            <a:off x="830392" y="4169130"/>
            <a:ext cx="745763" cy="45826"/>
            <a:chOff x="4580561" y="2589004"/>
            <a:chExt cx="1064464" cy="25200"/>
          </a:xfrm>
        </p:grpSpPr>
        <p:sp>
          <p:nvSpPr>
            <p:cNvPr id="59" name="Google Shape;59;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9"/>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2" name="Google Shape;62;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1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10"/>
          <p:cNvGrpSpPr/>
          <p:nvPr/>
        </p:nvGrpSpPr>
        <p:grpSpPr>
          <a:xfrm>
            <a:off x="830392" y="1191256"/>
            <a:ext cx="745763" cy="45826"/>
            <a:chOff x="4580561" y="2589004"/>
            <a:chExt cx="1064464" cy="25200"/>
          </a:xfrm>
        </p:grpSpPr>
        <p:sp>
          <p:nvSpPr>
            <p:cNvPr id="66" name="Google Shape;66;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10"/>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9" name="Google Shape;69;p10"/>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0" name="Google Shape;70;p10"/>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1" name="Google Shape;71;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datasets/adityakadiwal/water-potabilit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s-419">
                <a:solidFill>
                  <a:srgbClr val="000000"/>
                </a:solidFill>
              </a:rPr>
              <a:t>DESAFÍO </a:t>
            </a:r>
            <a:r>
              <a:rPr lang="es-419" sz="5000">
                <a:solidFill>
                  <a:srgbClr val="000000"/>
                </a:solidFill>
              </a:rPr>
              <a:t>3</a:t>
            </a:r>
            <a:endParaRPr sz="5100">
              <a:solidFill>
                <a:srgbClr val="000000"/>
              </a:solidFill>
            </a:endParaRPr>
          </a:p>
        </p:txBody>
      </p:sp>
      <p:sp>
        <p:nvSpPr>
          <p:cNvPr id="87" name="Google Shape;87;p13"/>
          <p:cNvSpPr txBox="1"/>
          <p:nvPr>
            <p:ph idx="1" type="subTitle"/>
          </p:nvPr>
        </p:nvSpPr>
        <p:spPr>
          <a:xfrm>
            <a:off x="729450" y="270690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b="1" lang="es-419" sz="1800">
                <a:solidFill>
                  <a:srgbClr val="000000"/>
                </a:solidFill>
              </a:rPr>
              <a:t>Clasificación de aguas potables</a:t>
            </a:r>
            <a:endParaRPr>
              <a:solidFill>
                <a:srgbClr val="000000"/>
              </a:solidFill>
            </a:endParaRPr>
          </a:p>
          <a:p>
            <a:pPr indent="0" lvl="0" marL="0" rtl="0" algn="l">
              <a:lnSpc>
                <a:spcPct val="100000"/>
              </a:lnSpc>
              <a:spcBef>
                <a:spcPts val="0"/>
              </a:spcBef>
              <a:spcAft>
                <a:spcPts val="0"/>
              </a:spcAft>
              <a:buSzPts val="1600"/>
              <a:buNone/>
            </a:pPr>
            <a:r>
              <a:t/>
            </a:r>
            <a:endParaRPr>
              <a:solidFill>
                <a:srgbClr val="000000"/>
              </a:solidFill>
            </a:endParaRPr>
          </a:p>
          <a:p>
            <a:pPr indent="0" lvl="0" marL="0" rtl="0" algn="l">
              <a:lnSpc>
                <a:spcPct val="100000"/>
              </a:lnSpc>
              <a:spcBef>
                <a:spcPts val="0"/>
              </a:spcBef>
              <a:spcAft>
                <a:spcPts val="0"/>
              </a:spcAft>
              <a:buSzPts val="1600"/>
              <a:buNone/>
            </a:pPr>
            <a:r>
              <a:rPr i="1" lang="es-419" sz="1400">
                <a:solidFill>
                  <a:srgbClr val="000000"/>
                </a:solidFill>
              </a:rPr>
              <a:t>Integrantes: Barreneche Manuel, Cardona Dario, Diaz Luciano, Rehermann Sandino, Satyr Julio Ariel,  Solis Colombo Maximiliano</a:t>
            </a:r>
            <a:endParaRPr i="1" sz="14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s-419" sz="2340">
                <a:solidFill>
                  <a:srgbClr val="000000"/>
                </a:solidFill>
              </a:rPr>
              <a:t>K - Nearest Neighbours</a:t>
            </a:r>
            <a:endParaRPr sz="2340">
              <a:solidFill>
                <a:srgbClr val="000000"/>
              </a:solidFill>
            </a:endParaRPr>
          </a:p>
          <a:p>
            <a:pPr indent="0" lvl="0" marL="0" rtl="0" algn="l">
              <a:spcBef>
                <a:spcPts val="0"/>
              </a:spcBef>
              <a:spcAft>
                <a:spcPts val="0"/>
              </a:spcAft>
              <a:buSzPts val="990"/>
              <a:buNone/>
            </a:pPr>
            <a:r>
              <a:t/>
            </a:r>
            <a:endParaRPr b="0" sz="1485">
              <a:solidFill>
                <a:srgbClr val="000000"/>
              </a:solidFill>
            </a:endParaRPr>
          </a:p>
        </p:txBody>
      </p:sp>
      <p:sp>
        <p:nvSpPr>
          <p:cNvPr id="148" name="Google Shape;148;p22"/>
          <p:cNvSpPr txBox="1"/>
          <p:nvPr>
            <p:ph idx="1" type="body"/>
          </p:nvPr>
        </p:nvSpPr>
        <p:spPr>
          <a:xfrm>
            <a:off x="727650" y="1853850"/>
            <a:ext cx="7688700" cy="2448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sz="1500">
                <a:solidFill>
                  <a:srgbClr val="000000"/>
                </a:solidFill>
              </a:rPr>
              <a:t>U</a:t>
            </a:r>
            <a:r>
              <a:rPr lang="es-419" sz="1400">
                <a:solidFill>
                  <a:srgbClr val="000000"/>
                </a:solidFill>
              </a:rPr>
              <a:t>tilizando la estandarización de variables </a:t>
            </a:r>
            <a:r>
              <a:rPr b="1" i="1" lang="es-419" sz="1400">
                <a:solidFill>
                  <a:srgbClr val="000000"/>
                </a:solidFill>
              </a:rPr>
              <a:t>StandardScaler</a:t>
            </a:r>
            <a:r>
              <a:rPr b="1" lang="es-419" sz="1400">
                <a:solidFill>
                  <a:srgbClr val="000000"/>
                </a:solidFill>
              </a:rPr>
              <a:t> </a:t>
            </a:r>
            <a:r>
              <a:rPr lang="es-419" sz="1400">
                <a:solidFill>
                  <a:srgbClr val="000000"/>
                </a:solidFill>
              </a:rPr>
              <a:t>y la herramienta de selección automática de hiperparámetros </a:t>
            </a:r>
            <a:r>
              <a:rPr b="1" lang="es-419" sz="1400">
                <a:solidFill>
                  <a:srgbClr val="000000"/>
                </a:solidFill>
              </a:rPr>
              <a:t>GridSearchCV </a:t>
            </a:r>
            <a:endParaRPr b="1" sz="1400">
              <a:solidFill>
                <a:srgbClr val="000000"/>
              </a:solidFill>
            </a:endParaRPr>
          </a:p>
          <a:p>
            <a:pPr indent="0" lvl="0" marL="0" rtl="0" algn="l">
              <a:spcBef>
                <a:spcPts val="0"/>
              </a:spcBef>
              <a:spcAft>
                <a:spcPts val="0"/>
              </a:spcAft>
              <a:buNone/>
            </a:pPr>
            <a:r>
              <a:t/>
            </a:r>
            <a:endParaRPr b="1" sz="1400">
              <a:solidFill>
                <a:srgbClr val="000000"/>
              </a:solidFill>
            </a:endParaRPr>
          </a:p>
          <a:p>
            <a:pPr indent="0" lvl="0" marL="0" rtl="0" algn="l">
              <a:spcBef>
                <a:spcPts val="0"/>
              </a:spcBef>
              <a:spcAft>
                <a:spcPts val="0"/>
              </a:spcAft>
              <a:buNone/>
            </a:pPr>
            <a:r>
              <a:t/>
            </a:r>
            <a:endParaRPr b="1" sz="1400">
              <a:solidFill>
                <a:srgbClr val="000000"/>
              </a:solidFill>
            </a:endParaRPr>
          </a:p>
        </p:txBody>
      </p:sp>
      <p:sp>
        <p:nvSpPr>
          <p:cNvPr id="149" name="Google Shape;149;p22"/>
          <p:cNvSpPr txBox="1"/>
          <p:nvPr/>
        </p:nvSpPr>
        <p:spPr>
          <a:xfrm>
            <a:off x="803250" y="3961575"/>
            <a:ext cx="54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50" name="Google Shape;150;p22"/>
          <p:cNvPicPr preferRelativeResize="0"/>
          <p:nvPr/>
        </p:nvPicPr>
        <p:blipFill>
          <a:blip r:embed="rId3">
            <a:alphaModFix/>
          </a:blip>
          <a:stretch>
            <a:fillRect/>
          </a:stretch>
        </p:blipFill>
        <p:spPr>
          <a:xfrm>
            <a:off x="3145591" y="3517150"/>
            <a:ext cx="1559334" cy="1395350"/>
          </a:xfrm>
          <a:prstGeom prst="rect">
            <a:avLst/>
          </a:prstGeom>
          <a:noFill/>
          <a:ln>
            <a:noFill/>
          </a:ln>
        </p:spPr>
      </p:pic>
      <p:sp>
        <p:nvSpPr>
          <p:cNvPr id="151" name="Google Shape;151;p22"/>
          <p:cNvSpPr txBox="1"/>
          <p:nvPr/>
        </p:nvSpPr>
        <p:spPr>
          <a:xfrm>
            <a:off x="803275" y="4014725"/>
            <a:ext cx="1121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a:latin typeface="Lato"/>
                <a:ea typeface="Lato"/>
                <a:cs typeface="Lato"/>
                <a:sym typeface="Lato"/>
              </a:rPr>
              <a:t>Resultados:</a:t>
            </a:r>
            <a:endParaRPr/>
          </a:p>
        </p:txBody>
      </p:sp>
      <p:pic>
        <p:nvPicPr>
          <p:cNvPr id="152" name="Google Shape;152;p22"/>
          <p:cNvPicPr preferRelativeResize="0"/>
          <p:nvPr/>
        </p:nvPicPr>
        <p:blipFill>
          <a:blip r:embed="rId4">
            <a:alphaModFix/>
          </a:blip>
          <a:stretch>
            <a:fillRect/>
          </a:stretch>
        </p:blipFill>
        <p:spPr>
          <a:xfrm>
            <a:off x="1880725" y="3884300"/>
            <a:ext cx="1360225" cy="661050"/>
          </a:xfrm>
          <a:prstGeom prst="rect">
            <a:avLst/>
          </a:prstGeom>
          <a:noFill/>
          <a:ln>
            <a:noFill/>
          </a:ln>
        </p:spPr>
      </p:pic>
      <p:pic>
        <p:nvPicPr>
          <p:cNvPr id="153" name="Google Shape;153;p22"/>
          <p:cNvPicPr preferRelativeResize="0"/>
          <p:nvPr/>
        </p:nvPicPr>
        <p:blipFill>
          <a:blip r:embed="rId5">
            <a:alphaModFix/>
          </a:blip>
          <a:stretch>
            <a:fillRect/>
          </a:stretch>
        </p:blipFill>
        <p:spPr>
          <a:xfrm>
            <a:off x="4630812" y="3479625"/>
            <a:ext cx="3787338" cy="1470400"/>
          </a:xfrm>
          <a:prstGeom prst="rect">
            <a:avLst/>
          </a:prstGeom>
          <a:noFill/>
          <a:ln>
            <a:noFill/>
          </a:ln>
        </p:spPr>
      </p:pic>
      <p:grpSp>
        <p:nvGrpSpPr>
          <p:cNvPr id="154" name="Google Shape;154;p22"/>
          <p:cNvGrpSpPr/>
          <p:nvPr/>
        </p:nvGrpSpPr>
        <p:grpSpPr>
          <a:xfrm>
            <a:off x="803293" y="2545075"/>
            <a:ext cx="7615051" cy="919475"/>
            <a:chOff x="803250" y="2545063"/>
            <a:chExt cx="7865976" cy="919475"/>
          </a:xfrm>
        </p:grpSpPr>
        <p:pic>
          <p:nvPicPr>
            <p:cNvPr id="155" name="Google Shape;155;p22"/>
            <p:cNvPicPr preferRelativeResize="0"/>
            <p:nvPr/>
          </p:nvPicPr>
          <p:blipFill>
            <a:blip r:embed="rId6">
              <a:alphaModFix/>
            </a:blip>
            <a:stretch>
              <a:fillRect/>
            </a:stretch>
          </p:blipFill>
          <p:spPr>
            <a:xfrm>
              <a:off x="4163850" y="2641925"/>
              <a:ext cx="4505376" cy="752475"/>
            </a:xfrm>
            <a:prstGeom prst="rect">
              <a:avLst/>
            </a:prstGeom>
            <a:noFill/>
            <a:ln>
              <a:noFill/>
            </a:ln>
          </p:spPr>
        </p:pic>
        <p:sp>
          <p:nvSpPr>
            <p:cNvPr id="156" name="Google Shape;156;p22"/>
            <p:cNvSpPr txBox="1"/>
            <p:nvPr/>
          </p:nvSpPr>
          <p:spPr>
            <a:xfrm>
              <a:off x="2272800" y="2571738"/>
              <a:ext cx="5426100" cy="8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4600">
                  <a:latin typeface="Lato"/>
                  <a:ea typeface="Lato"/>
                  <a:cs typeface="Lato"/>
                  <a:sym typeface="Lato"/>
                </a:rPr>
                <a:t>{</a:t>
              </a:r>
              <a:endParaRPr sz="4600">
                <a:latin typeface="Lato"/>
                <a:ea typeface="Lato"/>
                <a:cs typeface="Lato"/>
                <a:sym typeface="Lato"/>
              </a:endParaRPr>
            </a:p>
          </p:txBody>
        </p:sp>
        <p:sp>
          <p:nvSpPr>
            <p:cNvPr id="157" name="Google Shape;157;p22"/>
            <p:cNvSpPr txBox="1"/>
            <p:nvPr/>
          </p:nvSpPr>
          <p:spPr>
            <a:xfrm>
              <a:off x="2536575" y="2625600"/>
              <a:ext cx="1733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latin typeface="Lato"/>
                  <a:ea typeface="Lato"/>
                  <a:cs typeface="Lato"/>
                  <a:sym typeface="Lato"/>
                </a:rPr>
                <a:t>Mejor Estimador</a:t>
              </a:r>
              <a:endParaRPr sz="1300">
                <a:latin typeface="Lato"/>
                <a:ea typeface="Lato"/>
                <a:cs typeface="Lato"/>
                <a:sym typeface="Lato"/>
              </a:endParaRPr>
            </a:p>
            <a:p>
              <a:pPr indent="0" lvl="0" marL="0" rtl="0" algn="l">
                <a:spcBef>
                  <a:spcPts val="0"/>
                </a:spcBef>
                <a:spcAft>
                  <a:spcPts val="0"/>
                </a:spcAft>
                <a:buNone/>
              </a:pPr>
              <a:r>
                <a:rPr lang="es-419" sz="1300">
                  <a:latin typeface="Lato"/>
                  <a:ea typeface="Lato"/>
                  <a:cs typeface="Lato"/>
                  <a:sym typeface="Lato"/>
                </a:rPr>
                <a:t>Mejor score</a:t>
              </a:r>
              <a:endParaRPr sz="1300">
                <a:latin typeface="Lato"/>
                <a:ea typeface="Lato"/>
                <a:cs typeface="Lato"/>
                <a:sym typeface="Lato"/>
              </a:endParaRPr>
            </a:p>
            <a:p>
              <a:pPr indent="0" lvl="0" marL="0" rtl="0" algn="l">
                <a:spcBef>
                  <a:spcPts val="0"/>
                </a:spcBef>
                <a:spcAft>
                  <a:spcPts val="0"/>
                </a:spcAft>
                <a:buNone/>
              </a:pPr>
              <a:r>
                <a:rPr lang="es-419" sz="1300">
                  <a:latin typeface="Lato"/>
                  <a:ea typeface="Lato"/>
                  <a:cs typeface="Lato"/>
                  <a:sym typeface="Lato"/>
                </a:rPr>
                <a:t>Mejores parámetros</a:t>
              </a:r>
              <a:endParaRPr sz="1300">
                <a:latin typeface="Lato"/>
                <a:ea typeface="Lato"/>
                <a:cs typeface="Lato"/>
                <a:sym typeface="Lato"/>
              </a:endParaRPr>
            </a:p>
          </p:txBody>
        </p:sp>
        <p:sp>
          <p:nvSpPr>
            <p:cNvPr id="158" name="Google Shape;158;p22"/>
            <p:cNvSpPr txBox="1"/>
            <p:nvPr/>
          </p:nvSpPr>
          <p:spPr>
            <a:xfrm>
              <a:off x="803250" y="2545063"/>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a:latin typeface="Lato"/>
                <a:ea typeface="Lato"/>
                <a:cs typeface="Lato"/>
                <a:sym typeface="Lato"/>
              </a:endParaRPr>
            </a:p>
            <a:p>
              <a:pPr indent="0" lvl="0" marL="0" rtl="0" algn="l">
                <a:lnSpc>
                  <a:spcPct val="115000"/>
                </a:lnSpc>
                <a:spcBef>
                  <a:spcPts val="0"/>
                </a:spcBef>
                <a:spcAft>
                  <a:spcPts val="0"/>
                </a:spcAft>
                <a:buNone/>
              </a:pPr>
              <a:r>
                <a:rPr b="1" lang="es-419">
                  <a:latin typeface="Lato"/>
                  <a:ea typeface="Lato"/>
                  <a:cs typeface="Lato"/>
                  <a:sym typeface="Lato"/>
                </a:rPr>
                <a:t>Hiperparámetros</a:t>
              </a:r>
              <a:endParaRPr b="1">
                <a:latin typeface="Lato"/>
                <a:ea typeface="Lato"/>
                <a:cs typeface="Lato"/>
                <a:sym typeface="La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000000"/>
                </a:solidFill>
              </a:rPr>
              <a:t>Resultados de KNN</a:t>
            </a:r>
            <a:endParaRPr>
              <a:solidFill>
                <a:srgbClr val="000000"/>
              </a:solidFill>
            </a:endParaRPr>
          </a:p>
        </p:txBody>
      </p:sp>
      <p:sp>
        <p:nvSpPr>
          <p:cNvPr id="164" name="Google Shape;164;p23"/>
          <p:cNvSpPr txBox="1"/>
          <p:nvPr>
            <p:ph idx="1" type="body"/>
          </p:nvPr>
        </p:nvSpPr>
        <p:spPr>
          <a:xfrm>
            <a:off x="729450" y="1853850"/>
            <a:ext cx="7546500" cy="3208500"/>
          </a:xfrm>
          <a:prstGeom prst="rect">
            <a:avLst/>
          </a:prstGeom>
        </p:spPr>
        <p:txBody>
          <a:bodyPr anchorCtr="0" anchor="t" bIns="91425" lIns="91425" spcFirstLastPara="1" rIns="91425" wrap="square" tIns="91425">
            <a:noAutofit/>
          </a:bodyPr>
          <a:lstStyle/>
          <a:p>
            <a:pPr indent="0" lvl="0" marL="0" rtl="0" algn="l">
              <a:lnSpc>
                <a:spcPct val="105000"/>
              </a:lnSpc>
              <a:spcBef>
                <a:spcPts val="800"/>
              </a:spcBef>
              <a:spcAft>
                <a:spcPts val="0"/>
              </a:spcAft>
              <a:buSzPts val="1018"/>
              <a:buNone/>
            </a:pPr>
            <a:r>
              <a:rPr lang="es-419" sz="1400">
                <a:solidFill>
                  <a:srgbClr val="000000"/>
                </a:solidFill>
              </a:rPr>
              <a:t>La matriz de confusión nos dice que:</a:t>
            </a:r>
            <a:endParaRPr sz="1400">
              <a:solidFill>
                <a:srgbClr val="000000"/>
              </a:solidFill>
            </a:endParaRPr>
          </a:p>
          <a:p>
            <a:pPr indent="-317500" lvl="0" marL="457200" rtl="0" algn="l">
              <a:lnSpc>
                <a:spcPct val="105000"/>
              </a:lnSpc>
              <a:spcBef>
                <a:spcPts val="0"/>
              </a:spcBef>
              <a:spcAft>
                <a:spcPts val="0"/>
              </a:spcAft>
              <a:buClr>
                <a:srgbClr val="000000"/>
              </a:buClr>
              <a:buSzPts val="1400"/>
              <a:buFont typeface="Lato"/>
              <a:buChar char="●"/>
            </a:pPr>
            <a:r>
              <a:rPr lang="es-419" sz="1400">
                <a:solidFill>
                  <a:srgbClr val="000000"/>
                </a:solidFill>
              </a:rPr>
              <a:t>De los 237 casos reales de la clase 0 (no potable), 209 se predicen correctamente y 28 se predicen incorrectamente como 1 (potable).</a:t>
            </a:r>
            <a:endParaRPr sz="1400">
              <a:solidFill>
                <a:srgbClr val="000000"/>
              </a:solidFill>
            </a:endParaRPr>
          </a:p>
          <a:p>
            <a:pPr indent="-317500" lvl="0" marL="457200" rtl="0" algn="l">
              <a:lnSpc>
                <a:spcPct val="105000"/>
              </a:lnSpc>
              <a:spcBef>
                <a:spcPts val="0"/>
              </a:spcBef>
              <a:spcAft>
                <a:spcPts val="0"/>
              </a:spcAft>
              <a:buClr>
                <a:srgbClr val="000000"/>
              </a:buClr>
              <a:buSzPts val="1400"/>
              <a:buFont typeface="Lato"/>
              <a:buChar char="●"/>
            </a:pPr>
            <a:r>
              <a:rPr lang="es-419" sz="1400">
                <a:solidFill>
                  <a:srgbClr val="000000"/>
                </a:solidFill>
              </a:rPr>
              <a:t>De los 166 casos reales de la clase 1 (potable), 59 se predicen correctamente como 1 y 107 se predicen incorrectamente como 0 (no potable).</a:t>
            </a:r>
            <a:endParaRPr sz="1400">
              <a:solidFill>
                <a:srgbClr val="000000"/>
              </a:solidFill>
            </a:endParaRPr>
          </a:p>
          <a:p>
            <a:pPr indent="0" lvl="0" marL="0" rtl="0" algn="l">
              <a:lnSpc>
                <a:spcPct val="105000"/>
              </a:lnSpc>
              <a:spcBef>
                <a:spcPts val="800"/>
              </a:spcBef>
              <a:spcAft>
                <a:spcPts val="0"/>
              </a:spcAft>
              <a:buSzPts val="1018"/>
              <a:buNone/>
            </a:pPr>
            <a:r>
              <a:rPr lang="es-419" sz="1400">
                <a:solidFill>
                  <a:srgbClr val="000000"/>
                </a:solidFill>
              </a:rPr>
              <a:t>Esto significa que el modelo KNN tiene más dificultad para predecir la clase 1 que la clase 0, ya que tiene un recall más bajo (0.36 frente a 0.88) y una precisión similar (0.68 frente a 0.66).</a:t>
            </a:r>
            <a:endParaRPr sz="1400">
              <a:solidFill>
                <a:srgbClr val="000000"/>
              </a:solidFill>
            </a:endParaRPr>
          </a:p>
        </p:txBody>
      </p:sp>
      <p:sp>
        <p:nvSpPr>
          <p:cNvPr id="165" name="Google Shape;165;p23"/>
          <p:cNvSpPr txBox="1"/>
          <p:nvPr/>
        </p:nvSpPr>
        <p:spPr>
          <a:xfrm>
            <a:off x="729450" y="4201000"/>
            <a:ext cx="115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a:latin typeface="Lato"/>
                <a:ea typeface="Lato"/>
                <a:cs typeface="Lato"/>
                <a:sym typeface="Lato"/>
              </a:rPr>
              <a:t>Resultados:</a:t>
            </a:r>
            <a:endParaRPr/>
          </a:p>
        </p:txBody>
      </p:sp>
      <p:pic>
        <p:nvPicPr>
          <p:cNvPr id="166" name="Google Shape;166;p23"/>
          <p:cNvPicPr preferRelativeResize="0"/>
          <p:nvPr/>
        </p:nvPicPr>
        <p:blipFill>
          <a:blip r:embed="rId3">
            <a:alphaModFix/>
          </a:blip>
          <a:stretch>
            <a:fillRect/>
          </a:stretch>
        </p:blipFill>
        <p:spPr>
          <a:xfrm>
            <a:off x="1802341" y="4103839"/>
            <a:ext cx="1310697" cy="594547"/>
          </a:xfrm>
          <a:prstGeom prst="rect">
            <a:avLst/>
          </a:prstGeom>
          <a:noFill/>
          <a:ln>
            <a:noFill/>
          </a:ln>
        </p:spPr>
      </p:pic>
      <p:pic>
        <p:nvPicPr>
          <p:cNvPr id="167" name="Google Shape;167;p23"/>
          <p:cNvPicPr preferRelativeResize="0"/>
          <p:nvPr/>
        </p:nvPicPr>
        <p:blipFill>
          <a:blip r:embed="rId4">
            <a:alphaModFix/>
          </a:blip>
          <a:stretch>
            <a:fillRect/>
          </a:stretch>
        </p:blipFill>
        <p:spPr>
          <a:xfrm>
            <a:off x="4346914" y="3739875"/>
            <a:ext cx="3649435" cy="132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419"/>
              <a:t>Segundo modelo:</a:t>
            </a:r>
            <a:endParaRPr/>
          </a:p>
          <a:p>
            <a:pPr indent="0" lvl="0" marL="0" rtl="0" algn="l">
              <a:lnSpc>
                <a:spcPct val="100000"/>
              </a:lnSpc>
              <a:spcBef>
                <a:spcPts val="0"/>
              </a:spcBef>
              <a:spcAft>
                <a:spcPts val="0"/>
              </a:spcAft>
              <a:buSzPts val="3600"/>
              <a:buNone/>
            </a:pPr>
            <a:r>
              <a:rPr lang="es-419"/>
              <a:t>Gaussian Naive Bayes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000000"/>
                </a:solidFill>
              </a:rPr>
              <a:t>Gaussian NB</a:t>
            </a:r>
            <a:endParaRPr>
              <a:solidFill>
                <a:srgbClr val="000000"/>
              </a:solidFill>
            </a:endParaRPr>
          </a:p>
        </p:txBody>
      </p:sp>
      <p:sp>
        <p:nvSpPr>
          <p:cNvPr id="178" name="Google Shape;178;p25"/>
          <p:cNvSpPr txBox="1"/>
          <p:nvPr/>
        </p:nvSpPr>
        <p:spPr>
          <a:xfrm>
            <a:off x="727650" y="1853850"/>
            <a:ext cx="7688700" cy="66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419" sz="1500">
                <a:latin typeface="Lato"/>
                <a:ea typeface="Lato"/>
                <a:cs typeface="Lato"/>
                <a:sym typeface="Lato"/>
              </a:rPr>
              <a:t>Realizamos el método de clasificación </a:t>
            </a:r>
            <a:r>
              <a:rPr b="1" lang="es-419" sz="1500">
                <a:latin typeface="Lato"/>
                <a:ea typeface="Lato"/>
                <a:cs typeface="Lato"/>
                <a:sym typeface="Lato"/>
              </a:rPr>
              <a:t>GNB</a:t>
            </a:r>
            <a:r>
              <a:rPr lang="es-419" sz="1500">
                <a:latin typeface="Lato"/>
                <a:ea typeface="Lato"/>
                <a:cs typeface="Lato"/>
                <a:sym typeface="Lato"/>
              </a:rPr>
              <a:t>, esta vez u</a:t>
            </a:r>
            <a:r>
              <a:rPr lang="es-419">
                <a:latin typeface="Lato"/>
                <a:ea typeface="Lato"/>
                <a:cs typeface="Lato"/>
                <a:sym typeface="Lato"/>
              </a:rPr>
              <a:t>tilizando la estandarización de variables </a:t>
            </a:r>
            <a:r>
              <a:rPr b="1" i="1" lang="es-419">
                <a:latin typeface="Lato"/>
                <a:ea typeface="Lato"/>
                <a:cs typeface="Lato"/>
                <a:sym typeface="Lato"/>
              </a:rPr>
              <a:t>RobustScaler</a:t>
            </a:r>
            <a:r>
              <a:rPr b="1" lang="es-419">
                <a:latin typeface="Lato"/>
                <a:ea typeface="Lato"/>
                <a:cs typeface="Lato"/>
                <a:sym typeface="Lato"/>
              </a:rPr>
              <a:t>.</a:t>
            </a:r>
            <a:endParaRPr b="1">
              <a:latin typeface="Lato"/>
              <a:ea typeface="Lato"/>
              <a:cs typeface="Lato"/>
              <a:sym typeface="Lato"/>
            </a:endParaRPr>
          </a:p>
        </p:txBody>
      </p:sp>
      <p:pic>
        <p:nvPicPr>
          <p:cNvPr id="179" name="Google Shape;179;p25"/>
          <p:cNvPicPr preferRelativeResize="0"/>
          <p:nvPr/>
        </p:nvPicPr>
        <p:blipFill rotWithShape="1">
          <a:blip r:embed="rId3">
            <a:alphaModFix/>
          </a:blip>
          <a:srcRect b="8883" l="0" r="2496" t="0"/>
          <a:stretch/>
        </p:blipFill>
        <p:spPr>
          <a:xfrm>
            <a:off x="1867664" y="2905780"/>
            <a:ext cx="1409448" cy="657666"/>
          </a:xfrm>
          <a:prstGeom prst="rect">
            <a:avLst/>
          </a:prstGeom>
          <a:noFill/>
          <a:ln>
            <a:noFill/>
          </a:ln>
        </p:spPr>
      </p:pic>
      <p:sp>
        <p:nvSpPr>
          <p:cNvPr id="180" name="Google Shape;180;p25"/>
          <p:cNvSpPr txBox="1"/>
          <p:nvPr/>
        </p:nvSpPr>
        <p:spPr>
          <a:xfrm>
            <a:off x="729450" y="2997800"/>
            <a:ext cx="1158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a:latin typeface="Lato"/>
                <a:ea typeface="Lato"/>
                <a:cs typeface="Lato"/>
                <a:sym typeface="Lato"/>
              </a:rPr>
              <a:t>Resultados:</a:t>
            </a:r>
            <a:endParaRPr/>
          </a:p>
        </p:txBody>
      </p:sp>
      <p:pic>
        <p:nvPicPr>
          <p:cNvPr id="181" name="Google Shape;181;p25"/>
          <p:cNvPicPr preferRelativeResize="0"/>
          <p:nvPr/>
        </p:nvPicPr>
        <p:blipFill rotWithShape="1">
          <a:blip r:embed="rId4">
            <a:alphaModFix/>
          </a:blip>
          <a:srcRect b="0" l="0" r="0" t="3781"/>
          <a:stretch/>
        </p:blipFill>
        <p:spPr>
          <a:xfrm>
            <a:off x="4430200" y="2758075"/>
            <a:ext cx="3987951" cy="144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000000"/>
                </a:solidFill>
              </a:rPr>
              <a:t>Resultados Gaussian NB</a:t>
            </a:r>
            <a:endParaRPr>
              <a:solidFill>
                <a:srgbClr val="000000"/>
              </a:solidFill>
            </a:endParaRPr>
          </a:p>
        </p:txBody>
      </p:sp>
      <p:sp>
        <p:nvSpPr>
          <p:cNvPr id="187" name="Google Shape;187;p26"/>
          <p:cNvSpPr txBox="1"/>
          <p:nvPr>
            <p:ph idx="1" type="body"/>
          </p:nvPr>
        </p:nvSpPr>
        <p:spPr>
          <a:xfrm>
            <a:off x="729450" y="1853850"/>
            <a:ext cx="7650000" cy="3289800"/>
          </a:xfrm>
          <a:prstGeom prst="rect">
            <a:avLst/>
          </a:prstGeom>
        </p:spPr>
        <p:txBody>
          <a:bodyPr anchorCtr="0" anchor="t" bIns="91425" lIns="91425" spcFirstLastPara="1" rIns="91425" wrap="square" tIns="91425">
            <a:noAutofit/>
          </a:bodyPr>
          <a:lstStyle/>
          <a:p>
            <a:pPr indent="0" lvl="0" marL="0" rtl="0" algn="l">
              <a:lnSpc>
                <a:spcPct val="105000"/>
              </a:lnSpc>
              <a:spcBef>
                <a:spcPts val="800"/>
              </a:spcBef>
              <a:spcAft>
                <a:spcPts val="0"/>
              </a:spcAft>
              <a:buSzPts val="1018"/>
              <a:buNone/>
            </a:pPr>
            <a:r>
              <a:rPr lang="es-419" sz="1400">
                <a:solidFill>
                  <a:srgbClr val="000000"/>
                </a:solidFill>
              </a:rPr>
              <a:t>L</a:t>
            </a:r>
            <a:r>
              <a:rPr lang="es-419" sz="1400">
                <a:solidFill>
                  <a:srgbClr val="000000"/>
                </a:solidFill>
              </a:rPr>
              <a:t>a matriz de confusión nos dice que:</a:t>
            </a:r>
            <a:endParaRPr sz="1400">
              <a:solidFill>
                <a:srgbClr val="000000"/>
              </a:solidFill>
            </a:endParaRPr>
          </a:p>
          <a:p>
            <a:pPr indent="-317500" lvl="0" marL="457200" rtl="0" algn="l">
              <a:lnSpc>
                <a:spcPct val="105000"/>
              </a:lnSpc>
              <a:spcBef>
                <a:spcPts val="800"/>
              </a:spcBef>
              <a:spcAft>
                <a:spcPts val="0"/>
              </a:spcAft>
              <a:buClr>
                <a:srgbClr val="000000"/>
              </a:buClr>
              <a:buSzPts val="1400"/>
              <a:buChar char="●"/>
            </a:pPr>
            <a:r>
              <a:rPr lang="es-419" sz="1400">
                <a:solidFill>
                  <a:srgbClr val="000000"/>
                </a:solidFill>
              </a:rPr>
              <a:t>De los 237 casos reales de la clase 0, 210 se predicen correctamente como 0 y 27 se predicen incorrectamente como 1.</a:t>
            </a:r>
            <a:endParaRPr sz="1400">
              <a:solidFill>
                <a:srgbClr val="000000"/>
              </a:solidFill>
            </a:endParaRPr>
          </a:p>
          <a:p>
            <a:pPr indent="-317500" lvl="0" marL="457200" rtl="0" algn="l">
              <a:lnSpc>
                <a:spcPct val="105000"/>
              </a:lnSpc>
              <a:spcBef>
                <a:spcPts val="0"/>
              </a:spcBef>
              <a:spcAft>
                <a:spcPts val="0"/>
              </a:spcAft>
              <a:buClr>
                <a:srgbClr val="000000"/>
              </a:buClr>
              <a:buSzPts val="1400"/>
              <a:buChar char="●"/>
            </a:pPr>
            <a:r>
              <a:rPr lang="es-419" sz="1400">
                <a:solidFill>
                  <a:srgbClr val="000000"/>
                </a:solidFill>
              </a:rPr>
              <a:t>De los 166 casos reales de la clase 1, 46 se predicen correctamente como 1 y 120 se predicen incorrectamente como 0.</a:t>
            </a:r>
            <a:endParaRPr sz="1400">
              <a:solidFill>
                <a:srgbClr val="000000"/>
              </a:solidFill>
            </a:endParaRPr>
          </a:p>
          <a:p>
            <a:pPr indent="0" lvl="0" marL="0" rtl="0" algn="l">
              <a:lnSpc>
                <a:spcPct val="105000"/>
              </a:lnSpc>
              <a:spcBef>
                <a:spcPts val="800"/>
              </a:spcBef>
              <a:spcAft>
                <a:spcPts val="0"/>
              </a:spcAft>
              <a:buNone/>
            </a:pPr>
            <a:r>
              <a:rPr lang="es-419" sz="1400">
                <a:solidFill>
                  <a:srgbClr val="000000"/>
                </a:solidFill>
              </a:rPr>
              <a:t>Esto significa que Gaussian NB tiene más dificultad para predecir la clase 1 que la clase 0, ya que tiene un recall más bajo (0.28 frente a 0.89) y una precisión similar (0.63 frente a 0.64).</a:t>
            </a:r>
            <a:endParaRPr sz="1400">
              <a:solidFill>
                <a:srgbClr val="000000"/>
              </a:solidFill>
            </a:endParaRPr>
          </a:p>
          <a:p>
            <a:pPr indent="0" lvl="0" marL="0" rtl="0" algn="l">
              <a:lnSpc>
                <a:spcPct val="105000"/>
              </a:lnSpc>
              <a:spcBef>
                <a:spcPts val="800"/>
              </a:spcBef>
              <a:spcAft>
                <a:spcPts val="0"/>
              </a:spcAft>
              <a:buSzPts val="1018"/>
              <a:buNone/>
            </a:pPr>
            <a:r>
              <a:t/>
            </a:r>
            <a:endParaRPr sz="1400">
              <a:solidFill>
                <a:srgbClr val="000000"/>
              </a:solidFill>
            </a:endParaRPr>
          </a:p>
        </p:txBody>
      </p:sp>
      <p:pic>
        <p:nvPicPr>
          <p:cNvPr id="188" name="Google Shape;188;p26"/>
          <p:cNvPicPr preferRelativeResize="0"/>
          <p:nvPr/>
        </p:nvPicPr>
        <p:blipFill rotWithShape="1">
          <a:blip r:embed="rId3">
            <a:alphaModFix/>
          </a:blip>
          <a:srcRect b="8883" l="0" r="2496" t="0"/>
          <a:stretch/>
        </p:blipFill>
        <p:spPr>
          <a:xfrm>
            <a:off x="1867664" y="3987080"/>
            <a:ext cx="1409448" cy="657666"/>
          </a:xfrm>
          <a:prstGeom prst="rect">
            <a:avLst/>
          </a:prstGeom>
          <a:noFill/>
          <a:ln>
            <a:noFill/>
          </a:ln>
        </p:spPr>
      </p:pic>
      <p:sp>
        <p:nvSpPr>
          <p:cNvPr id="189" name="Google Shape;189;p26"/>
          <p:cNvSpPr txBox="1"/>
          <p:nvPr/>
        </p:nvSpPr>
        <p:spPr>
          <a:xfrm>
            <a:off x="729450" y="4079100"/>
            <a:ext cx="1158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a:latin typeface="Lato"/>
                <a:ea typeface="Lato"/>
                <a:cs typeface="Lato"/>
                <a:sym typeface="Lato"/>
              </a:rPr>
              <a:t>Resultados:</a:t>
            </a:r>
            <a:endParaRPr/>
          </a:p>
        </p:txBody>
      </p:sp>
      <p:pic>
        <p:nvPicPr>
          <p:cNvPr id="190" name="Google Shape;190;p26"/>
          <p:cNvPicPr preferRelativeResize="0"/>
          <p:nvPr/>
        </p:nvPicPr>
        <p:blipFill rotWithShape="1">
          <a:blip r:embed="rId4">
            <a:alphaModFix/>
          </a:blip>
          <a:srcRect b="0" l="0" r="0" t="3781"/>
          <a:stretch/>
        </p:blipFill>
        <p:spPr>
          <a:xfrm>
            <a:off x="4430200" y="3843275"/>
            <a:ext cx="3987951" cy="130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72780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419"/>
              <a:t>Tercer Modelo:</a:t>
            </a:r>
            <a:endParaRPr/>
          </a:p>
          <a:p>
            <a:pPr indent="0" lvl="0" marL="0" rtl="0" algn="l">
              <a:lnSpc>
                <a:spcPct val="100000"/>
              </a:lnSpc>
              <a:spcBef>
                <a:spcPts val="0"/>
              </a:spcBef>
              <a:spcAft>
                <a:spcPts val="0"/>
              </a:spcAft>
              <a:buSzPts val="3600"/>
              <a:buNone/>
            </a:pPr>
            <a:r>
              <a:rPr lang="es-419"/>
              <a:t>Logistic Regression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solidFill>
                  <a:srgbClr val="000000"/>
                </a:solidFill>
              </a:rPr>
              <a:t>Logistic Regression</a:t>
            </a:r>
            <a:endParaRPr>
              <a:solidFill>
                <a:srgbClr val="000000"/>
              </a:solidFill>
            </a:endParaRPr>
          </a:p>
        </p:txBody>
      </p:sp>
      <p:sp>
        <p:nvSpPr>
          <p:cNvPr id="201" name="Google Shape;201;p28"/>
          <p:cNvSpPr txBox="1"/>
          <p:nvPr/>
        </p:nvSpPr>
        <p:spPr>
          <a:xfrm>
            <a:off x="5015000" y="2221750"/>
            <a:ext cx="40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02" name="Google Shape;202;p28"/>
          <p:cNvSpPr txBox="1"/>
          <p:nvPr/>
        </p:nvSpPr>
        <p:spPr>
          <a:xfrm>
            <a:off x="5025200" y="1988400"/>
            <a:ext cx="40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03" name="Google Shape;203;p28"/>
          <p:cNvSpPr txBox="1"/>
          <p:nvPr/>
        </p:nvSpPr>
        <p:spPr>
          <a:xfrm>
            <a:off x="5025200" y="2371650"/>
            <a:ext cx="402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04" name="Google Shape;204;p28"/>
          <p:cNvSpPr txBox="1"/>
          <p:nvPr>
            <p:ph idx="1" type="body"/>
          </p:nvPr>
        </p:nvSpPr>
        <p:spPr>
          <a:xfrm>
            <a:off x="727650" y="1988400"/>
            <a:ext cx="7688700" cy="2448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sz="1400">
                <a:solidFill>
                  <a:srgbClr val="000000"/>
                </a:solidFill>
              </a:rPr>
              <a:t>U</a:t>
            </a:r>
            <a:r>
              <a:rPr lang="es-419" sz="1400">
                <a:solidFill>
                  <a:srgbClr val="000000"/>
                </a:solidFill>
              </a:rPr>
              <a:t>samos la función </a:t>
            </a:r>
            <a:r>
              <a:rPr b="1" lang="es-419" sz="1400">
                <a:solidFill>
                  <a:srgbClr val="000000"/>
                </a:solidFill>
              </a:rPr>
              <a:t>GridSearchCV</a:t>
            </a:r>
            <a:r>
              <a:rPr lang="es-419" sz="1400">
                <a:solidFill>
                  <a:srgbClr val="000000"/>
                </a:solidFill>
              </a:rPr>
              <a:t> de </a:t>
            </a:r>
            <a:r>
              <a:rPr i="1" lang="es-419" sz="1400">
                <a:solidFill>
                  <a:srgbClr val="000000"/>
                </a:solidFill>
              </a:rPr>
              <a:t>sklearn </a:t>
            </a:r>
            <a:r>
              <a:rPr lang="es-419" sz="1400">
                <a:solidFill>
                  <a:srgbClr val="000000"/>
                </a:solidFill>
              </a:rPr>
              <a:t>para buscar los mejores hiperparámetros para el modelo de regresión logística. Como los hiperparámetros no se aprenden durante el entrenamiento del modelo sino que se fijan antes de empezar, pueden afectar al rendimiento del modelo, por lo que es importante elegirlos bien.</a:t>
            </a:r>
            <a:endParaRPr b="1" sz="1400">
              <a:solidFill>
                <a:srgbClr val="000000"/>
              </a:solidFill>
            </a:endParaRPr>
          </a:p>
        </p:txBody>
      </p:sp>
      <p:pic>
        <p:nvPicPr>
          <p:cNvPr id="205" name="Google Shape;205;p28"/>
          <p:cNvPicPr preferRelativeResize="0"/>
          <p:nvPr/>
        </p:nvPicPr>
        <p:blipFill>
          <a:blip r:embed="rId3">
            <a:alphaModFix/>
          </a:blip>
          <a:stretch>
            <a:fillRect/>
          </a:stretch>
        </p:blipFill>
        <p:spPr>
          <a:xfrm>
            <a:off x="1913000" y="3470013"/>
            <a:ext cx="1409425" cy="561274"/>
          </a:xfrm>
          <a:prstGeom prst="rect">
            <a:avLst/>
          </a:prstGeom>
          <a:noFill/>
          <a:ln>
            <a:noFill/>
          </a:ln>
        </p:spPr>
      </p:pic>
      <p:sp>
        <p:nvSpPr>
          <p:cNvPr id="206" name="Google Shape;206;p28"/>
          <p:cNvSpPr txBox="1"/>
          <p:nvPr/>
        </p:nvSpPr>
        <p:spPr>
          <a:xfrm>
            <a:off x="727650" y="3550550"/>
            <a:ext cx="1158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a:latin typeface="Lato"/>
                <a:ea typeface="Lato"/>
                <a:cs typeface="Lato"/>
                <a:sym typeface="Lato"/>
              </a:rPr>
              <a:t>Resultados:</a:t>
            </a:r>
            <a:endParaRPr/>
          </a:p>
        </p:txBody>
      </p:sp>
      <p:pic>
        <p:nvPicPr>
          <p:cNvPr id="207" name="Google Shape;207;p28"/>
          <p:cNvPicPr preferRelativeResize="0"/>
          <p:nvPr/>
        </p:nvPicPr>
        <p:blipFill>
          <a:blip r:embed="rId4">
            <a:alphaModFix/>
          </a:blip>
          <a:stretch>
            <a:fillRect/>
          </a:stretch>
        </p:blipFill>
        <p:spPr>
          <a:xfrm>
            <a:off x="4570200" y="3189300"/>
            <a:ext cx="3846150" cy="1477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72780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466"/>
              <a:buNone/>
            </a:pPr>
            <a:r>
              <a:rPr lang="es-419"/>
              <a:t>Pruebas Aprendizaje No Supervisado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solidFill>
                  <a:srgbClr val="000000"/>
                </a:solidFill>
              </a:rPr>
              <a:t>K-means</a:t>
            </a:r>
            <a:endParaRPr>
              <a:solidFill>
                <a:srgbClr val="000000"/>
              </a:solidFill>
            </a:endParaRPr>
          </a:p>
        </p:txBody>
      </p:sp>
      <p:sp>
        <p:nvSpPr>
          <p:cNvPr id="218" name="Google Shape;218;p30"/>
          <p:cNvSpPr txBox="1"/>
          <p:nvPr>
            <p:ph idx="1" type="body"/>
          </p:nvPr>
        </p:nvSpPr>
        <p:spPr>
          <a:xfrm>
            <a:off x="729450" y="1853850"/>
            <a:ext cx="7688700" cy="3082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419" sz="1400">
                <a:solidFill>
                  <a:srgbClr val="000000"/>
                </a:solidFill>
              </a:rPr>
              <a:t>Decidimos utilizar un approach diferente, dropeando la columna de “Potabilidad”, y planteando a el dataset como un problema de aprendizaje no supervisado.</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s-419" sz="1400">
                <a:solidFill>
                  <a:srgbClr val="000000"/>
                </a:solidFill>
              </a:rPr>
              <a:t>Usamos K-Means para comparar con los datos de potabilidad del agua del dataset original.</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Hay 1200 puntos no potables y 811 puntos potables en el conjunto de </a:t>
            </a:r>
            <a:r>
              <a:rPr b="1" lang="es-419" sz="1400">
                <a:solidFill>
                  <a:srgbClr val="000000"/>
                </a:solidFill>
              </a:rPr>
              <a:t>datos original</a:t>
            </a:r>
            <a:r>
              <a:rPr lang="es-419" sz="1400">
                <a:solidFill>
                  <a:srgbClr val="000000"/>
                </a:solidFill>
              </a:rPr>
              <a:t>.</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Hay 1044 puntos en el cluster 0 y 967 puntos en el cluster 1 según el </a:t>
            </a:r>
            <a:r>
              <a:rPr b="1" lang="es-419" sz="1400">
                <a:solidFill>
                  <a:srgbClr val="000000"/>
                </a:solidFill>
              </a:rPr>
              <a:t>algoritmo K-Means</a:t>
            </a:r>
            <a:r>
              <a:rPr lang="es-419" sz="1400">
                <a:solidFill>
                  <a:srgbClr val="000000"/>
                </a:solidFill>
              </a:rPr>
              <a:t>.</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De los 1044 puntos del cluster 0, 415 son no potables y 629 son potables. Esto significa que el </a:t>
            </a:r>
            <a:r>
              <a:rPr b="1" lang="es-419" sz="1400">
                <a:solidFill>
                  <a:srgbClr val="000000"/>
                </a:solidFill>
              </a:rPr>
              <a:t>cluster 0</a:t>
            </a:r>
            <a:r>
              <a:rPr lang="es-419" sz="1400">
                <a:solidFill>
                  <a:srgbClr val="000000"/>
                </a:solidFill>
              </a:rPr>
              <a:t> tiene una precisión del </a:t>
            </a:r>
            <a:r>
              <a:rPr b="1" lang="es-419" sz="1400">
                <a:solidFill>
                  <a:srgbClr val="000000"/>
                </a:solidFill>
              </a:rPr>
              <a:t>35%</a:t>
            </a:r>
            <a:r>
              <a:rPr lang="es-419" sz="1400">
                <a:solidFill>
                  <a:srgbClr val="000000"/>
                </a:solidFill>
              </a:rPr>
              <a:t> para predecir los puntos no potables.</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De los 967 puntos del cluster 1, 240 son potables y 727 son no potables. Esto significa que el </a:t>
            </a:r>
            <a:r>
              <a:rPr b="1" lang="es-419" sz="1400">
                <a:solidFill>
                  <a:srgbClr val="000000"/>
                </a:solidFill>
              </a:rPr>
              <a:t>cluster 1</a:t>
            </a:r>
            <a:r>
              <a:rPr lang="es-419" sz="1400">
                <a:solidFill>
                  <a:srgbClr val="000000"/>
                </a:solidFill>
              </a:rPr>
              <a:t> tiene una precisión del </a:t>
            </a:r>
            <a:r>
              <a:rPr b="1" lang="es-419" sz="1400">
                <a:solidFill>
                  <a:srgbClr val="000000"/>
                </a:solidFill>
              </a:rPr>
              <a:t>30%</a:t>
            </a:r>
            <a:r>
              <a:rPr lang="es-419" sz="1400">
                <a:solidFill>
                  <a:srgbClr val="000000"/>
                </a:solidFill>
              </a:rPr>
              <a:t> para predecir los puntos potables.</a:t>
            </a:r>
            <a:endParaRPr sz="14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solidFill>
                  <a:srgbClr val="000000"/>
                </a:solidFill>
              </a:rPr>
              <a:t>Clustering Jerárquico</a:t>
            </a:r>
            <a:endParaRPr>
              <a:solidFill>
                <a:srgbClr val="000000"/>
              </a:solidFill>
            </a:endParaRPr>
          </a:p>
        </p:txBody>
      </p:sp>
      <p:sp>
        <p:nvSpPr>
          <p:cNvPr id="224" name="Google Shape;224;p31"/>
          <p:cNvSpPr txBox="1"/>
          <p:nvPr>
            <p:ph idx="1" type="body"/>
          </p:nvPr>
        </p:nvSpPr>
        <p:spPr>
          <a:xfrm>
            <a:off x="727650" y="1988400"/>
            <a:ext cx="7688700" cy="2448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sz="1400">
                <a:solidFill>
                  <a:srgbClr val="000000"/>
                </a:solidFill>
              </a:rPr>
              <a:t>Además, usamos el algoritmo </a:t>
            </a:r>
            <a:r>
              <a:rPr lang="es-419" sz="1400">
                <a:solidFill>
                  <a:srgbClr val="000000"/>
                </a:solidFill>
              </a:rPr>
              <a:t>clustering </a:t>
            </a:r>
            <a:r>
              <a:rPr lang="es-419" sz="1400">
                <a:solidFill>
                  <a:srgbClr val="000000"/>
                </a:solidFill>
              </a:rPr>
              <a:t>jerárquico</a:t>
            </a:r>
            <a:r>
              <a:rPr lang="es-419" sz="1400">
                <a:solidFill>
                  <a:srgbClr val="000000"/>
                </a:solidFill>
              </a:rPr>
              <a:t> para comparar con </a:t>
            </a:r>
            <a:r>
              <a:rPr lang="es-419" sz="1400">
                <a:solidFill>
                  <a:srgbClr val="000000"/>
                </a:solidFill>
              </a:rPr>
              <a:t>los datos de potabilidad del agua del dataset original. </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Hay 1200 puntos no potables y 811 puntos potables en el conjunto de </a:t>
            </a:r>
            <a:r>
              <a:rPr b="1" lang="es-419" sz="1400">
                <a:solidFill>
                  <a:srgbClr val="000000"/>
                </a:solidFill>
              </a:rPr>
              <a:t>datos original.</a:t>
            </a:r>
            <a:endParaRPr b="1"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Hay </a:t>
            </a:r>
            <a:r>
              <a:rPr lang="es-419" sz="1400">
                <a:solidFill>
                  <a:srgbClr val="000000"/>
                </a:solidFill>
              </a:rPr>
              <a:t>1240 </a:t>
            </a:r>
            <a:r>
              <a:rPr lang="es-419" sz="1400">
                <a:solidFill>
                  <a:srgbClr val="000000"/>
                </a:solidFill>
              </a:rPr>
              <a:t>puntos en el cluster 0 y </a:t>
            </a:r>
            <a:r>
              <a:rPr lang="es-419" sz="1400">
                <a:solidFill>
                  <a:srgbClr val="000000"/>
                </a:solidFill>
              </a:rPr>
              <a:t>771 </a:t>
            </a:r>
            <a:r>
              <a:rPr lang="es-419" sz="1400">
                <a:solidFill>
                  <a:srgbClr val="000000"/>
                </a:solidFill>
              </a:rPr>
              <a:t>puntos en el cluster 1 según el </a:t>
            </a:r>
            <a:r>
              <a:rPr b="1" lang="es-419" sz="1400">
                <a:solidFill>
                  <a:srgbClr val="000000"/>
                </a:solidFill>
              </a:rPr>
              <a:t>algoritmo K-Means</a:t>
            </a:r>
            <a:r>
              <a:rPr lang="es-419" sz="1400">
                <a:solidFill>
                  <a:srgbClr val="000000"/>
                </a:solidFill>
              </a:rPr>
              <a:t>.</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De los </a:t>
            </a:r>
            <a:r>
              <a:rPr lang="es-419" sz="1400">
                <a:solidFill>
                  <a:srgbClr val="000000"/>
                </a:solidFill>
              </a:rPr>
              <a:t>1240 </a:t>
            </a:r>
            <a:r>
              <a:rPr lang="es-419" sz="1400">
                <a:solidFill>
                  <a:srgbClr val="000000"/>
                </a:solidFill>
              </a:rPr>
              <a:t>puntos del cluster 0, 452 son no potables y 788 son potables. Esto significa que el </a:t>
            </a:r>
            <a:r>
              <a:rPr b="1" lang="es-419" sz="1400">
                <a:solidFill>
                  <a:srgbClr val="000000"/>
                </a:solidFill>
              </a:rPr>
              <a:t>cluster 0</a:t>
            </a:r>
            <a:r>
              <a:rPr lang="es-419" sz="1400">
                <a:solidFill>
                  <a:srgbClr val="000000"/>
                </a:solidFill>
              </a:rPr>
              <a:t> tiene una precisión del </a:t>
            </a:r>
            <a:r>
              <a:rPr b="1" lang="es-419" sz="1400">
                <a:solidFill>
                  <a:srgbClr val="000000"/>
                </a:solidFill>
              </a:rPr>
              <a:t>38%</a:t>
            </a:r>
            <a:r>
              <a:rPr lang="es-419" sz="1400">
                <a:solidFill>
                  <a:srgbClr val="000000"/>
                </a:solidFill>
              </a:rPr>
              <a:t> para predecir los puntos no potables.</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De los </a:t>
            </a:r>
            <a:r>
              <a:rPr lang="es-419" sz="1400">
                <a:solidFill>
                  <a:srgbClr val="000000"/>
                </a:solidFill>
              </a:rPr>
              <a:t>771 </a:t>
            </a:r>
            <a:r>
              <a:rPr lang="es-419" sz="1400">
                <a:solidFill>
                  <a:srgbClr val="000000"/>
                </a:solidFill>
              </a:rPr>
              <a:t>puntos del cluster 1, 178 son potables y 633 son no potables. Esto significa que el </a:t>
            </a:r>
            <a:r>
              <a:rPr b="1" lang="es-419" sz="1400">
                <a:solidFill>
                  <a:srgbClr val="000000"/>
                </a:solidFill>
              </a:rPr>
              <a:t>cluster 1</a:t>
            </a:r>
            <a:r>
              <a:rPr lang="es-419" sz="1400">
                <a:solidFill>
                  <a:srgbClr val="000000"/>
                </a:solidFill>
              </a:rPr>
              <a:t> tiene una precisión del </a:t>
            </a:r>
            <a:r>
              <a:rPr b="1" lang="es-419" sz="1400">
                <a:solidFill>
                  <a:srgbClr val="000000"/>
                </a:solidFill>
              </a:rPr>
              <a:t>22%</a:t>
            </a:r>
            <a:r>
              <a:rPr lang="es-419" sz="1400">
                <a:solidFill>
                  <a:srgbClr val="000000"/>
                </a:solidFill>
              </a:rPr>
              <a:t> para predecir los puntos potables.</a:t>
            </a:r>
            <a:endParaRPr sz="1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idx="4294967295" type="body"/>
          </p:nvPr>
        </p:nvSpPr>
        <p:spPr>
          <a:xfrm>
            <a:off x="729300" y="2111850"/>
            <a:ext cx="7688700" cy="24711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AutoNum type="arabicPeriod"/>
            </a:pPr>
            <a:r>
              <a:rPr lang="es-419" sz="1900">
                <a:solidFill>
                  <a:schemeClr val="lt1"/>
                </a:solidFill>
              </a:rPr>
              <a:t>Introducción</a:t>
            </a:r>
            <a:endParaRPr sz="1900">
              <a:solidFill>
                <a:schemeClr val="lt1"/>
              </a:solidFill>
            </a:endParaRPr>
          </a:p>
          <a:p>
            <a:pPr indent="-349250" lvl="0" marL="457200" rtl="0" algn="l">
              <a:lnSpc>
                <a:spcPct val="115000"/>
              </a:lnSpc>
              <a:spcBef>
                <a:spcPts val="0"/>
              </a:spcBef>
              <a:spcAft>
                <a:spcPts val="0"/>
              </a:spcAft>
              <a:buClr>
                <a:schemeClr val="lt1"/>
              </a:buClr>
              <a:buSzPts val="1900"/>
              <a:buAutoNum type="arabicPeriod"/>
            </a:pPr>
            <a:r>
              <a:rPr lang="es-419" sz="1900">
                <a:solidFill>
                  <a:schemeClr val="lt1"/>
                </a:solidFill>
              </a:rPr>
              <a:t>Primer modelo: KNN </a:t>
            </a:r>
            <a:endParaRPr sz="1900">
              <a:solidFill>
                <a:schemeClr val="lt1"/>
              </a:solidFill>
            </a:endParaRPr>
          </a:p>
          <a:p>
            <a:pPr indent="-349250" lvl="0" marL="457200" rtl="0" algn="l">
              <a:lnSpc>
                <a:spcPct val="115000"/>
              </a:lnSpc>
              <a:spcBef>
                <a:spcPts val="0"/>
              </a:spcBef>
              <a:spcAft>
                <a:spcPts val="0"/>
              </a:spcAft>
              <a:buClr>
                <a:schemeClr val="lt1"/>
              </a:buClr>
              <a:buSzPts val="1900"/>
              <a:buAutoNum type="arabicPeriod"/>
            </a:pPr>
            <a:r>
              <a:rPr lang="es-419" sz="1900">
                <a:solidFill>
                  <a:schemeClr val="lt1"/>
                </a:solidFill>
              </a:rPr>
              <a:t>Se</a:t>
            </a:r>
            <a:r>
              <a:rPr lang="es-419" sz="1900">
                <a:solidFill>
                  <a:schemeClr val="lt1"/>
                </a:solidFill>
              </a:rPr>
              <a:t>gundo modelo: Gaussian NB </a:t>
            </a:r>
            <a:endParaRPr sz="1900">
              <a:solidFill>
                <a:schemeClr val="lt1"/>
              </a:solidFill>
            </a:endParaRPr>
          </a:p>
          <a:p>
            <a:pPr indent="-349250" lvl="0" marL="457200" rtl="0" algn="l">
              <a:lnSpc>
                <a:spcPct val="115000"/>
              </a:lnSpc>
              <a:spcBef>
                <a:spcPts val="0"/>
              </a:spcBef>
              <a:spcAft>
                <a:spcPts val="0"/>
              </a:spcAft>
              <a:buClr>
                <a:schemeClr val="lt1"/>
              </a:buClr>
              <a:buSzPts val="1900"/>
              <a:buAutoNum type="arabicPeriod"/>
            </a:pPr>
            <a:r>
              <a:rPr lang="es-419" sz="1900">
                <a:solidFill>
                  <a:schemeClr val="lt1"/>
                </a:solidFill>
              </a:rPr>
              <a:t>T</a:t>
            </a:r>
            <a:r>
              <a:rPr lang="es-419" sz="1900">
                <a:solidFill>
                  <a:schemeClr val="lt1"/>
                </a:solidFill>
              </a:rPr>
              <a:t>ercer Modelo: Logistic Regression</a:t>
            </a:r>
            <a:endParaRPr sz="1900">
              <a:solidFill>
                <a:schemeClr val="lt1"/>
              </a:solidFill>
            </a:endParaRPr>
          </a:p>
          <a:p>
            <a:pPr indent="-349250" lvl="0" marL="457200" rtl="0" algn="l">
              <a:lnSpc>
                <a:spcPct val="115000"/>
              </a:lnSpc>
              <a:spcBef>
                <a:spcPts val="0"/>
              </a:spcBef>
              <a:spcAft>
                <a:spcPts val="0"/>
              </a:spcAft>
              <a:buClr>
                <a:schemeClr val="lt1"/>
              </a:buClr>
              <a:buSzPts val="1900"/>
              <a:buAutoNum type="arabicPeriod"/>
            </a:pPr>
            <a:r>
              <a:rPr lang="es-419" sz="1900">
                <a:solidFill>
                  <a:schemeClr val="lt1"/>
                </a:solidFill>
              </a:rPr>
              <a:t>Prueba Aprendizaje No Supervisado</a:t>
            </a:r>
            <a:endParaRPr sz="1900">
              <a:solidFill>
                <a:schemeClr val="lt1"/>
              </a:solidFill>
            </a:endParaRPr>
          </a:p>
          <a:p>
            <a:pPr indent="-349250" lvl="0" marL="457200" rtl="0" algn="l">
              <a:lnSpc>
                <a:spcPct val="115000"/>
              </a:lnSpc>
              <a:spcBef>
                <a:spcPts val="0"/>
              </a:spcBef>
              <a:spcAft>
                <a:spcPts val="0"/>
              </a:spcAft>
              <a:buClr>
                <a:schemeClr val="lt1"/>
              </a:buClr>
              <a:buSzPts val="1900"/>
              <a:buAutoNum type="arabicPeriod"/>
            </a:pPr>
            <a:r>
              <a:rPr lang="es-419" sz="1900">
                <a:solidFill>
                  <a:schemeClr val="lt1"/>
                </a:solidFill>
              </a:rPr>
              <a:t>Conclusiones</a:t>
            </a:r>
            <a:endParaRPr sz="1900">
              <a:solidFill>
                <a:schemeClr val="lt1"/>
              </a:solidFill>
            </a:endParaRPr>
          </a:p>
          <a:p>
            <a:pPr indent="0" lvl="0" marL="457200" rtl="0" algn="l">
              <a:lnSpc>
                <a:spcPct val="115000"/>
              </a:lnSpc>
              <a:spcBef>
                <a:spcPts val="0"/>
              </a:spcBef>
              <a:spcAft>
                <a:spcPts val="0"/>
              </a:spcAft>
              <a:buNone/>
            </a:pPr>
            <a:r>
              <a:t/>
            </a:r>
            <a:endParaRPr sz="1900">
              <a:solidFill>
                <a:schemeClr val="lt1"/>
              </a:solidFill>
            </a:endParaRPr>
          </a:p>
        </p:txBody>
      </p:sp>
      <p:sp>
        <p:nvSpPr>
          <p:cNvPr id="93" name="Google Shape;93;p14"/>
          <p:cNvSpPr txBox="1"/>
          <p:nvPr>
            <p:ph type="title"/>
          </p:nvPr>
        </p:nvSpPr>
        <p:spPr>
          <a:xfrm>
            <a:off x="729450" y="1322450"/>
            <a:ext cx="7688400" cy="78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419"/>
              <a:t>Índice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419"/>
              <a:t>Conclusiones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3"/>
          <p:cNvPicPr preferRelativeResize="0"/>
          <p:nvPr/>
        </p:nvPicPr>
        <p:blipFill>
          <a:blip r:embed="rId3">
            <a:alphaModFix/>
          </a:blip>
          <a:stretch>
            <a:fillRect/>
          </a:stretch>
        </p:blipFill>
        <p:spPr>
          <a:xfrm>
            <a:off x="38050" y="1876650"/>
            <a:ext cx="2785675" cy="2230500"/>
          </a:xfrm>
          <a:prstGeom prst="rect">
            <a:avLst/>
          </a:prstGeom>
          <a:noFill/>
          <a:ln>
            <a:noFill/>
          </a:ln>
        </p:spPr>
      </p:pic>
      <p:pic>
        <p:nvPicPr>
          <p:cNvPr id="235" name="Google Shape;235;p33"/>
          <p:cNvPicPr preferRelativeResize="0"/>
          <p:nvPr/>
        </p:nvPicPr>
        <p:blipFill>
          <a:blip r:embed="rId4">
            <a:alphaModFix/>
          </a:blip>
          <a:stretch>
            <a:fillRect/>
          </a:stretch>
        </p:blipFill>
        <p:spPr>
          <a:xfrm>
            <a:off x="3018613" y="1819700"/>
            <a:ext cx="3051875" cy="2344400"/>
          </a:xfrm>
          <a:prstGeom prst="rect">
            <a:avLst/>
          </a:prstGeom>
          <a:noFill/>
          <a:ln>
            <a:noFill/>
          </a:ln>
        </p:spPr>
      </p:pic>
      <p:pic>
        <p:nvPicPr>
          <p:cNvPr id="236" name="Google Shape;236;p33"/>
          <p:cNvPicPr preferRelativeResize="0"/>
          <p:nvPr/>
        </p:nvPicPr>
        <p:blipFill>
          <a:blip r:embed="rId5">
            <a:alphaModFix/>
          </a:blip>
          <a:stretch>
            <a:fillRect/>
          </a:stretch>
        </p:blipFill>
        <p:spPr>
          <a:xfrm>
            <a:off x="6265375" y="1904487"/>
            <a:ext cx="2831100" cy="2174825"/>
          </a:xfrm>
          <a:prstGeom prst="rect">
            <a:avLst/>
          </a:prstGeom>
          <a:noFill/>
          <a:ln>
            <a:noFill/>
          </a:ln>
        </p:spPr>
      </p:pic>
      <p:sp>
        <p:nvSpPr>
          <p:cNvPr id="237" name="Google Shape;237;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solidFill>
                  <a:srgbClr val="000000"/>
                </a:solidFill>
              </a:rPr>
              <a:t>C</a:t>
            </a:r>
            <a:r>
              <a:rPr lang="es-419"/>
              <a:t>omparativa de resultados</a:t>
            </a:r>
            <a:endParaRPr>
              <a:solidFill>
                <a:srgbClr val="000000"/>
              </a:solidFill>
            </a:endParaRPr>
          </a:p>
        </p:txBody>
      </p:sp>
      <p:pic>
        <p:nvPicPr>
          <p:cNvPr id="238" name="Google Shape;238;p33"/>
          <p:cNvPicPr preferRelativeResize="0"/>
          <p:nvPr/>
        </p:nvPicPr>
        <p:blipFill>
          <a:blip r:embed="rId6">
            <a:alphaModFix/>
          </a:blip>
          <a:stretch>
            <a:fillRect/>
          </a:stretch>
        </p:blipFill>
        <p:spPr>
          <a:xfrm>
            <a:off x="3590825" y="4306750"/>
            <a:ext cx="2047875" cy="60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22450"/>
            <a:ext cx="7688400" cy="182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419"/>
              <a:t>Introducción</a:t>
            </a:r>
            <a:endParaRPr sz="4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s-419">
                <a:solidFill>
                  <a:srgbClr val="000000"/>
                </a:solidFill>
              </a:rPr>
              <a:t>Justificación</a:t>
            </a:r>
            <a:endParaRPr>
              <a:solidFill>
                <a:srgbClr val="000000"/>
              </a:solidFill>
            </a:endParaRPr>
          </a:p>
        </p:txBody>
      </p:sp>
      <p:sp>
        <p:nvSpPr>
          <p:cNvPr id="104" name="Google Shape;104;p16"/>
          <p:cNvSpPr txBox="1"/>
          <p:nvPr>
            <p:ph idx="1" type="body"/>
          </p:nvPr>
        </p:nvSpPr>
        <p:spPr>
          <a:xfrm>
            <a:off x="729450" y="2078875"/>
            <a:ext cx="7688700" cy="27966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300"/>
              <a:buNone/>
            </a:pPr>
            <a:r>
              <a:rPr lang="es-419" sz="1400">
                <a:solidFill>
                  <a:srgbClr val="000000"/>
                </a:solidFill>
              </a:rPr>
              <a:t>Escogimos el dataset  </a:t>
            </a:r>
            <a:r>
              <a:rPr b="1" lang="es-419" sz="1400">
                <a:solidFill>
                  <a:srgbClr val="000000"/>
                </a:solidFill>
                <a:uFill>
                  <a:noFill/>
                </a:uFill>
                <a:hlinkClick r:id="rId3">
                  <a:extLst>
                    <a:ext uri="{A12FA001-AC4F-418D-AE19-62706E023703}">
                      <ahyp:hlinkClr val="tx"/>
                    </a:ext>
                  </a:extLst>
                </a:hlinkClick>
              </a:rPr>
              <a:t>"Water Quality"</a:t>
            </a:r>
            <a:r>
              <a:rPr lang="es-419" sz="1400">
                <a:solidFill>
                  <a:srgbClr val="000000"/>
                </a:solidFill>
              </a:rPr>
              <a:t> de la página Kaggle.</a:t>
            </a:r>
            <a:endParaRPr sz="1400">
              <a:solidFill>
                <a:srgbClr val="000000"/>
              </a:solidFill>
            </a:endParaRPr>
          </a:p>
          <a:p>
            <a:pPr indent="0" lvl="0" marL="0" rtl="0" algn="just">
              <a:lnSpc>
                <a:spcPct val="115000"/>
              </a:lnSpc>
              <a:spcBef>
                <a:spcPts val="0"/>
              </a:spcBef>
              <a:spcAft>
                <a:spcPts val="0"/>
              </a:spcAft>
              <a:buSzPts val="1300"/>
              <a:buNone/>
            </a:pPr>
            <a:r>
              <a:t/>
            </a:r>
            <a:endParaRPr sz="1400">
              <a:solidFill>
                <a:srgbClr val="000000"/>
              </a:solidFill>
            </a:endParaRPr>
          </a:p>
          <a:p>
            <a:pPr indent="0" lvl="0" marL="0" rtl="0" algn="just">
              <a:lnSpc>
                <a:spcPct val="115000"/>
              </a:lnSpc>
              <a:spcBef>
                <a:spcPts val="0"/>
              </a:spcBef>
              <a:spcAft>
                <a:spcPts val="0"/>
              </a:spcAft>
              <a:buSzPts val="1300"/>
              <a:buNone/>
            </a:pPr>
            <a:r>
              <a:rPr lang="es-419" sz="1400">
                <a:solidFill>
                  <a:srgbClr val="000000"/>
                </a:solidFill>
              </a:rPr>
              <a:t>Nuestro objetivo es </a:t>
            </a:r>
            <a:r>
              <a:rPr b="1" lang="es-419" sz="1400">
                <a:solidFill>
                  <a:srgbClr val="000000"/>
                </a:solidFill>
              </a:rPr>
              <a:t>relevar diferentes modelos de clasificación</a:t>
            </a:r>
            <a:r>
              <a:rPr lang="es-419" sz="1400">
                <a:solidFill>
                  <a:srgbClr val="000000"/>
                </a:solidFill>
              </a:rPr>
              <a:t> para </a:t>
            </a:r>
            <a:r>
              <a:rPr b="1" lang="es-419" sz="1400">
                <a:solidFill>
                  <a:srgbClr val="000000"/>
                </a:solidFill>
              </a:rPr>
              <a:t>clasificar</a:t>
            </a:r>
            <a:r>
              <a:rPr lang="es-419" sz="1400">
                <a:solidFill>
                  <a:srgbClr val="000000"/>
                </a:solidFill>
              </a:rPr>
              <a:t> el </a:t>
            </a:r>
            <a:r>
              <a:rPr b="1" lang="es-419" sz="1400">
                <a:solidFill>
                  <a:srgbClr val="6FA8DC"/>
                </a:solidFill>
              </a:rPr>
              <a:t>agua potable</a:t>
            </a:r>
            <a:r>
              <a:rPr lang="es-419" sz="1400">
                <a:solidFill>
                  <a:srgbClr val="000000"/>
                </a:solidFill>
              </a:rPr>
              <a:t> de la </a:t>
            </a:r>
            <a:r>
              <a:rPr b="1" lang="es-419" sz="1400">
                <a:solidFill>
                  <a:srgbClr val="93C47D"/>
                </a:solidFill>
              </a:rPr>
              <a:t>no potable</a:t>
            </a:r>
            <a:r>
              <a:rPr b="1" lang="es-419" sz="1400">
                <a:solidFill>
                  <a:srgbClr val="000000"/>
                </a:solidFill>
              </a:rPr>
              <a:t>.</a:t>
            </a:r>
            <a:endParaRPr b="1" sz="1400">
              <a:solidFill>
                <a:srgbClr val="000000"/>
              </a:solidFill>
            </a:endParaRPr>
          </a:p>
          <a:p>
            <a:pPr indent="0" lvl="0" marL="0" rtl="0" algn="just">
              <a:lnSpc>
                <a:spcPct val="115000"/>
              </a:lnSpc>
              <a:spcBef>
                <a:spcPts val="0"/>
              </a:spcBef>
              <a:spcAft>
                <a:spcPts val="0"/>
              </a:spcAft>
              <a:buSzPts val="1300"/>
              <a:buNone/>
            </a:pPr>
            <a:r>
              <a:t/>
            </a:r>
            <a:endParaRPr sz="1400">
              <a:solidFill>
                <a:srgbClr val="000000"/>
              </a:solidFill>
            </a:endParaRPr>
          </a:p>
          <a:p>
            <a:pPr indent="0" lvl="0" marL="0" rtl="0" algn="just">
              <a:lnSpc>
                <a:spcPct val="115000"/>
              </a:lnSpc>
              <a:spcBef>
                <a:spcPts val="0"/>
              </a:spcBef>
              <a:spcAft>
                <a:spcPts val="0"/>
              </a:spcAft>
              <a:buSzPts val="1300"/>
              <a:buNone/>
            </a:pPr>
            <a:r>
              <a:rPr lang="es-419" sz="1400">
                <a:solidFill>
                  <a:srgbClr val="000000"/>
                </a:solidFill>
              </a:rPr>
              <a:t>Nos pareció importante porque:</a:t>
            </a:r>
            <a:endParaRPr sz="1400">
              <a:solidFill>
                <a:srgbClr val="000000"/>
              </a:solidFill>
            </a:endParaRPr>
          </a:p>
          <a:p>
            <a:pPr indent="-317500" lvl="0" marL="457200" rtl="0" algn="just">
              <a:lnSpc>
                <a:spcPct val="115000"/>
              </a:lnSpc>
              <a:spcBef>
                <a:spcPts val="0"/>
              </a:spcBef>
              <a:spcAft>
                <a:spcPts val="0"/>
              </a:spcAft>
              <a:buClr>
                <a:srgbClr val="000000"/>
              </a:buClr>
              <a:buSzPts val="1400"/>
              <a:buChar char="●"/>
            </a:pPr>
            <a:r>
              <a:rPr lang="es-419" sz="1400">
                <a:solidFill>
                  <a:srgbClr val="000000"/>
                </a:solidFill>
              </a:rPr>
              <a:t>Es un derecho básico y esencial para la vida humana.</a:t>
            </a:r>
            <a:endParaRPr sz="1400">
              <a:solidFill>
                <a:srgbClr val="000000"/>
              </a:solidFill>
            </a:endParaRPr>
          </a:p>
          <a:p>
            <a:pPr indent="-317500" lvl="0" marL="457200" rtl="0" algn="just">
              <a:lnSpc>
                <a:spcPct val="115000"/>
              </a:lnSpc>
              <a:spcBef>
                <a:spcPts val="0"/>
              </a:spcBef>
              <a:spcAft>
                <a:spcPts val="0"/>
              </a:spcAft>
              <a:buClr>
                <a:srgbClr val="000000"/>
              </a:buClr>
              <a:buSzPts val="1400"/>
              <a:buChar char="●"/>
            </a:pPr>
            <a:r>
              <a:rPr lang="es-419" sz="1400">
                <a:solidFill>
                  <a:srgbClr val="000000"/>
                </a:solidFill>
              </a:rPr>
              <a:t>Aplicación de técnicas de ML en una situación de utilización cotidiana.</a:t>
            </a:r>
            <a:endParaRPr sz="1400">
              <a:solidFill>
                <a:srgbClr val="000000"/>
              </a:solidFill>
            </a:endParaRPr>
          </a:p>
          <a:p>
            <a:pPr indent="0" lvl="0" marL="457200" rtl="0" algn="just">
              <a:lnSpc>
                <a:spcPct val="115000"/>
              </a:lnSpc>
              <a:spcBef>
                <a:spcPts val="0"/>
              </a:spcBef>
              <a:spcAft>
                <a:spcPts val="0"/>
              </a:spcAft>
              <a:buNone/>
            </a:pPr>
            <a:r>
              <a:t/>
            </a:r>
            <a:endParaRPr sz="1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000000"/>
                </a:solidFill>
              </a:rPr>
              <a:t>Sobre el Dataset</a:t>
            </a:r>
            <a:endParaRPr>
              <a:solidFill>
                <a:srgbClr val="000000"/>
              </a:solidFill>
            </a:endParaRPr>
          </a:p>
        </p:txBody>
      </p:sp>
      <p:sp>
        <p:nvSpPr>
          <p:cNvPr id="110" name="Google Shape;110;p17"/>
          <p:cNvSpPr txBox="1"/>
          <p:nvPr>
            <p:ph idx="1" type="body"/>
          </p:nvPr>
        </p:nvSpPr>
        <p:spPr>
          <a:xfrm>
            <a:off x="729325" y="2078875"/>
            <a:ext cx="3774300" cy="2824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sz="1400">
                <a:solidFill>
                  <a:srgbClr val="000000"/>
                </a:solidFill>
              </a:rPr>
              <a:t>Las variables del dataset son las siguientes:</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PH</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Hardness          	 |  “Dureza”</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Chloramines   	 | “</a:t>
            </a:r>
            <a:r>
              <a:rPr lang="es-419" sz="1400">
                <a:solidFill>
                  <a:srgbClr val="000000"/>
                </a:solidFill>
              </a:rPr>
              <a:t>Cloraminas</a:t>
            </a:r>
            <a:r>
              <a:rPr lang="es-419" sz="1400">
                <a:solidFill>
                  <a:srgbClr val="000000"/>
                </a:solidFill>
              </a:rPr>
              <a:t>”</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Sulfate	     	 | “Sulfatos”</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Conductivity  	 </a:t>
            </a:r>
            <a:r>
              <a:rPr lang="es-419" sz="1400">
                <a:solidFill>
                  <a:srgbClr val="000000"/>
                </a:solidFill>
              </a:rPr>
              <a:t>| “Conductividad”</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Trihalomethanes   | “Trihalometanos”</a:t>
            </a:r>
            <a:endParaRPr sz="1400">
              <a:solidFill>
                <a:srgbClr val="000000"/>
              </a:solidFill>
            </a:endParaRPr>
          </a:p>
          <a:p>
            <a:pPr indent="-317500" lvl="0" marL="457200" rtl="0" algn="just">
              <a:spcBef>
                <a:spcPts val="0"/>
              </a:spcBef>
              <a:spcAft>
                <a:spcPts val="0"/>
              </a:spcAft>
              <a:buClr>
                <a:srgbClr val="000000"/>
              </a:buClr>
              <a:buSzPts val="1400"/>
              <a:buChar char="●"/>
            </a:pPr>
            <a:r>
              <a:rPr lang="es-419" sz="1400">
                <a:solidFill>
                  <a:srgbClr val="000000"/>
                </a:solidFill>
              </a:rPr>
              <a:t>Turbidity	 	 | “Turbidez”</a:t>
            </a:r>
            <a:endParaRPr sz="1400">
              <a:solidFill>
                <a:srgbClr val="000000"/>
              </a:solidFill>
            </a:endParaRPr>
          </a:p>
          <a:p>
            <a:pPr indent="-317500" lvl="0" marL="457200" rtl="0" algn="just">
              <a:spcBef>
                <a:spcPts val="0"/>
              </a:spcBef>
              <a:spcAft>
                <a:spcPts val="0"/>
              </a:spcAft>
              <a:buClr>
                <a:srgbClr val="FF0000"/>
              </a:buClr>
              <a:buSzPts val="1400"/>
              <a:buChar char="●"/>
            </a:pPr>
            <a:r>
              <a:rPr b="1" lang="es-419" sz="1400">
                <a:solidFill>
                  <a:srgbClr val="FF0000"/>
                </a:solidFill>
              </a:rPr>
              <a:t>Potability		 | “Potabilidad”</a:t>
            </a:r>
            <a:endParaRPr sz="1400">
              <a:solidFill>
                <a:srgbClr val="000000"/>
              </a:solidFill>
            </a:endParaRPr>
          </a:p>
        </p:txBody>
      </p:sp>
      <p:sp>
        <p:nvSpPr>
          <p:cNvPr id="111" name="Google Shape;111;p17"/>
          <p:cNvSpPr txBox="1"/>
          <p:nvPr/>
        </p:nvSpPr>
        <p:spPr>
          <a:xfrm>
            <a:off x="4948150" y="2506350"/>
            <a:ext cx="32499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a:latin typeface="Lato"/>
                <a:ea typeface="Lato"/>
                <a:cs typeface="Lato"/>
                <a:sym typeface="Lato"/>
              </a:rPr>
              <a:t>Variable objetivo: </a:t>
            </a:r>
            <a:r>
              <a:rPr b="1" i="1" lang="es-419">
                <a:latin typeface="Lato"/>
                <a:ea typeface="Lato"/>
                <a:cs typeface="Lato"/>
                <a:sym typeface="Lato"/>
              </a:rPr>
              <a:t>numérica </a:t>
            </a:r>
            <a:r>
              <a:rPr lang="es-419">
                <a:latin typeface="Lato"/>
                <a:ea typeface="Lato"/>
                <a:cs typeface="Lato"/>
                <a:sym typeface="Lato"/>
              </a:rPr>
              <a:t>de tipo </a:t>
            </a:r>
            <a:r>
              <a:rPr b="1" i="1" lang="es-419">
                <a:latin typeface="Lato"/>
                <a:ea typeface="Lato"/>
                <a:cs typeface="Lato"/>
                <a:sym typeface="Lato"/>
              </a:rPr>
              <a:t>int</a:t>
            </a:r>
            <a:r>
              <a:rPr lang="es-419">
                <a:latin typeface="Lato"/>
                <a:ea typeface="Lato"/>
                <a:cs typeface="Lato"/>
                <a:sym typeface="Lato"/>
              </a:rPr>
              <a:t>:</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es-419">
                <a:latin typeface="Lato"/>
                <a:ea typeface="Lato"/>
                <a:cs typeface="Lato"/>
                <a:sym typeface="Lato"/>
              </a:rPr>
              <a:t>1 </a:t>
            </a:r>
            <a:r>
              <a:rPr b="1" lang="es-419">
                <a:latin typeface="Lato"/>
                <a:ea typeface="Lato"/>
                <a:cs typeface="Lato"/>
                <a:sym typeface="Lato"/>
              </a:rPr>
              <a:t>-&gt;</a:t>
            </a:r>
            <a:r>
              <a:rPr lang="es-419">
                <a:latin typeface="Lato"/>
                <a:ea typeface="Lato"/>
                <a:cs typeface="Lato"/>
                <a:sym typeface="Lato"/>
              </a:rPr>
              <a:t> </a:t>
            </a:r>
            <a:r>
              <a:rPr b="1" lang="es-419">
                <a:solidFill>
                  <a:srgbClr val="6FA8DC"/>
                </a:solidFill>
                <a:latin typeface="Lato"/>
                <a:ea typeface="Lato"/>
                <a:cs typeface="Lato"/>
                <a:sym typeface="Lato"/>
              </a:rPr>
              <a:t>Potable</a:t>
            </a:r>
            <a:endParaRPr b="1">
              <a:solidFill>
                <a:srgbClr val="6FA8DC"/>
              </a:solidFill>
              <a:latin typeface="Lato"/>
              <a:ea typeface="Lato"/>
              <a:cs typeface="Lato"/>
              <a:sym typeface="Lato"/>
            </a:endParaRPr>
          </a:p>
          <a:p>
            <a:pPr indent="-317500" lvl="0" marL="457200" rtl="0" algn="just">
              <a:spcBef>
                <a:spcPts val="0"/>
              </a:spcBef>
              <a:spcAft>
                <a:spcPts val="0"/>
              </a:spcAft>
              <a:buSzPts val="1400"/>
              <a:buFont typeface="Lato"/>
              <a:buChar char="●"/>
            </a:pPr>
            <a:r>
              <a:rPr lang="es-419">
                <a:latin typeface="Lato"/>
                <a:ea typeface="Lato"/>
                <a:cs typeface="Lato"/>
                <a:sym typeface="Lato"/>
              </a:rPr>
              <a:t>0 </a:t>
            </a:r>
            <a:r>
              <a:rPr b="1" lang="es-419">
                <a:latin typeface="Lato"/>
                <a:ea typeface="Lato"/>
                <a:cs typeface="Lato"/>
                <a:sym typeface="Lato"/>
              </a:rPr>
              <a:t>-&gt;</a:t>
            </a:r>
            <a:r>
              <a:rPr lang="es-419">
                <a:latin typeface="Lato"/>
                <a:ea typeface="Lato"/>
                <a:cs typeface="Lato"/>
                <a:sym typeface="Lato"/>
              </a:rPr>
              <a:t> </a:t>
            </a:r>
            <a:r>
              <a:rPr b="1" lang="es-419">
                <a:solidFill>
                  <a:srgbClr val="93C47D"/>
                </a:solidFill>
                <a:latin typeface="Lato"/>
                <a:ea typeface="Lato"/>
                <a:cs typeface="Lato"/>
                <a:sym typeface="Lato"/>
              </a:rPr>
              <a:t>No potable</a:t>
            </a:r>
            <a:endParaRPr b="1">
              <a:solidFill>
                <a:srgbClr val="93C47D"/>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000000"/>
                </a:solidFill>
              </a:rPr>
              <a:t>Preprocesamiento de los datos</a:t>
            </a:r>
            <a:endParaRPr>
              <a:solidFill>
                <a:srgbClr val="000000"/>
              </a:solidFill>
            </a:endParaRPr>
          </a:p>
        </p:txBody>
      </p:sp>
      <p:sp>
        <p:nvSpPr>
          <p:cNvPr id="117" name="Google Shape;117;p18"/>
          <p:cNvSpPr txBox="1"/>
          <p:nvPr>
            <p:ph idx="1" type="body"/>
          </p:nvPr>
        </p:nvSpPr>
        <p:spPr>
          <a:xfrm>
            <a:off x="727650" y="1947000"/>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sz="1400">
                <a:solidFill>
                  <a:srgbClr val="000000"/>
                </a:solidFill>
              </a:rPr>
              <a:t>El dataset inicial tenía un formato de (3276,10). Algunas variables contenían </a:t>
            </a:r>
            <a:r>
              <a:rPr b="1" lang="es-419" sz="1400">
                <a:solidFill>
                  <a:srgbClr val="000000"/>
                </a:solidFill>
              </a:rPr>
              <a:t>datos nulos</a:t>
            </a:r>
            <a:r>
              <a:rPr lang="es-419" sz="1400">
                <a:solidFill>
                  <a:srgbClr val="000000"/>
                </a:solidFill>
              </a:rPr>
              <a:t>, los cuales </a:t>
            </a:r>
            <a:r>
              <a:rPr b="1" lang="es-419" sz="1400">
                <a:solidFill>
                  <a:srgbClr val="000000"/>
                </a:solidFill>
              </a:rPr>
              <a:t>fueron descartados</a:t>
            </a:r>
            <a:r>
              <a:rPr lang="es-419" sz="1400">
                <a:solidFill>
                  <a:srgbClr val="000000"/>
                </a:solidFill>
              </a:rPr>
              <a:t>, obteniendo un dataset limpio con </a:t>
            </a:r>
            <a:r>
              <a:rPr b="1" lang="es-419" sz="1400">
                <a:solidFill>
                  <a:srgbClr val="000000"/>
                </a:solidFill>
              </a:rPr>
              <a:t>2011 registros.</a:t>
            </a:r>
            <a:endParaRPr sz="1500">
              <a:solidFill>
                <a:srgbClr val="000000"/>
              </a:solidFill>
            </a:endParaRPr>
          </a:p>
        </p:txBody>
      </p:sp>
      <p:grpSp>
        <p:nvGrpSpPr>
          <p:cNvPr id="118" name="Google Shape;118;p18"/>
          <p:cNvGrpSpPr/>
          <p:nvPr/>
        </p:nvGrpSpPr>
        <p:grpSpPr>
          <a:xfrm>
            <a:off x="1651075" y="2739488"/>
            <a:ext cx="2013750" cy="2252374"/>
            <a:chOff x="1660500" y="2861301"/>
            <a:chExt cx="2013750" cy="2252374"/>
          </a:xfrm>
        </p:grpSpPr>
        <p:pic>
          <p:nvPicPr>
            <p:cNvPr id="119" name="Google Shape;119;p18"/>
            <p:cNvPicPr preferRelativeResize="0"/>
            <p:nvPr/>
          </p:nvPicPr>
          <p:blipFill>
            <a:blip r:embed="rId3">
              <a:alphaModFix/>
            </a:blip>
            <a:stretch>
              <a:fillRect/>
            </a:stretch>
          </p:blipFill>
          <p:spPr>
            <a:xfrm>
              <a:off x="1660500" y="2861301"/>
              <a:ext cx="2013750" cy="2005150"/>
            </a:xfrm>
            <a:prstGeom prst="rect">
              <a:avLst/>
            </a:prstGeom>
            <a:noFill/>
            <a:ln>
              <a:noFill/>
            </a:ln>
          </p:spPr>
        </p:pic>
        <p:pic>
          <p:nvPicPr>
            <p:cNvPr id="120" name="Google Shape;120;p18"/>
            <p:cNvPicPr preferRelativeResize="0"/>
            <p:nvPr/>
          </p:nvPicPr>
          <p:blipFill rotWithShape="1">
            <a:blip r:embed="rId4">
              <a:alphaModFix/>
            </a:blip>
            <a:srcRect b="11598" l="0" r="0" t="0"/>
            <a:stretch/>
          </p:blipFill>
          <p:spPr>
            <a:xfrm>
              <a:off x="2195900" y="4886325"/>
              <a:ext cx="942975" cy="227350"/>
            </a:xfrm>
            <a:prstGeom prst="rect">
              <a:avLst/>
            </a:prstGeom>
            <a:noFill/>
            <a:ln>
              <a:noFill/>
            </a:ln>
          </p:spPr>
        </p:pic>
      </p:grpSp>
      <p:cxnSp>
        <p:nvCxnSpPr>
          <p:cNvPr id="121" name="Google Shape;121;p18"/>
          <p:cNvCxnSpPr/>
          <p:nvPr/>
        </p:nvCxnSpPr>
        <p:spPr>
          <a:xfrm>
            <a:off x="3810025" y="3735301"/>
            <a:ext cx="1161000" cy="3600"/>
          </a:xfrm>
          <a:prstGeom prst="straightConnector1">
            <a:avLst/>
          </a:prstGeom>
          <a:noFill/>
          <a:ln cap="flat" cmpd="sng" w="28575">
            <a:solidFill>
              <a:srgbClr val="000000"/>
            </a:solidFill>
            <a:prstDash val="solid"/>
            <a:round/>
            <a:headEnd len="med" w="med" type="none"/>
            <a:tailEnd len="med" w="med" type="triangle"/>
          </a:ln>
        </p:spPr>
      </p:cxnSp>
      <p:pic>
        <p:nvPicPr>
          <p:cNvPr id="122" name="Google Shape;122;p18"/>
          <p:cNvPicPr preferRelativeResize="0"/>
          <p:nvPr/>
        </p:nvPicPr>
        <p:blipFill>
          <a:blip r:embed="rId5">
            <a:alphaModFix/>
          </a:blip>
          <a:stretch>
            <a:fillRect/>
          </a:stretch>
        </p:blipFill>
        <p:spPr>
          <a:xfrm>
            <a:off x="5116250" y="2739500"/>
            <a:ext cx="1679700" cy="1995200"/>
          </a:xfrm>
          <a:prstGeom prst="rect">
            <a:avLst/>
          </a:prstGeom>
          <a:noFill/>
          <a:ln>
            <a:noFill/>
          </a:ln>
        </p:spPr>
      </p:pic>
      <p:pic>
        <p:nvPicPr>
          <p:cNvPr id="123" name="Google Shape;123;p18"/>
          <p:cNvPicPr preferRelativeResize="0"/>
          <p:nvPr/>
        </p:nvPicPr>
        <p:blipFill rotWithShape="1">
          <a:blip r:embed="rId6">
            <a:alphaModFix/>
          </a:blip>
          <a:srcRect b="0" l="0" r="0" t="20356"/>
          <a:stretch/>
        </p:blipFill>
        <p:spPr>
          <a:xfrm>
            <a:off x="5498900" y="4787025"/>
            <a:ext cx="914400" cy="204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9"/>
          <p:cNvPicPr preferRelativeResize="0"/>
          <p:nvPr/>
        </p:nvPicPr>
        <p:blipFill rotWithShape="1">
          <a:blip r:embed="rId3">
            <a:alphaModFix/>
          </a:blip>
          <a:srcRect b="45035" l="0" r="0" t="21968"/>
          <a:stretch/>
        </p:blipFill>
        <p:spPr>
          <a:xfrm>
            <a:off x="1676438" y="2957799"/>
            <a:ext cx="5794724" cy="1831748"/>
          </a:xfrm>
          <a:prstGeom prst="rect">
            <a:avLst/>
          </a:prstGeom>
          <a:noFill/>
          <a:ln>
            <a:noFill/>
          </a:ln>
        </p:spPr>
      </p:pic>
      <p:sp>
        <p:nvSpPr>
          <p:cNvPr id="129" name="Google Shape;129;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000000"/>
                </a:solidFill>
              </a:rPr>
              <a:t>Buscando relaciones</a:t>
            </a:r>
            <a:endParaRPr>
              <a:solidFill>
                <a:srgbClr val="000000"/>
              </a:solidFill>
            </a:endParaRPr>
          </a:p>
        </p:txBody>
      </p:sp>
      <p:sp>
        <p:nvSpPr>
          <p:cNvPr id="130" name="Google Shape;130;p19"/>
          <p:cNvSpPr txBox="1"/>
          <p:nvPr>
            <p:ph idx="1" type="body"/>
          </p:nvPr>
        </p:nvSpPr>
        <p:spPr>
          <a:xfrm>
            <a:off x="727650" y="1947000"/>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419" sz="1400">
                <a:solidFill>
                  <a:srgbClr val="000000"/>
                </a:solidFill>
              </a:rPr>
              <a:t>A priori no es muy fácil </a:t>
            </a:r>
            <a:r>
              <a:rPr lang="es-419" sz="1400">
                <a:solidFill>
                  <a:srgbClr val="000000"/>
                </a:solidFill>
              </a:rPr>
              <a:t>distinguir si el agua es potable o no en base a una sola variable, sino a combinaciones de ellas. Los conjuntos de datos están superpuestos en prácticamente todas las variables frente a PH.</a:t>
            </a:r>
            <a:endParaRPr sz="15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rgbClr val="000000"/>
                </a:solidFill>
              </a:rPr>
              <a:t>Sobre la relación de las variables</a:t>
            </a:r>
            <a:endParaRPr>
              <a:solidFill>
                <a:srgbClr val="000000"/>
              </a:solidFill>
            </a:endParaRPr>
          </a:p>
        </p:txBody>
      </p:sp>
      <p:pic>
        <p:nvPicPr>
          <p:cNvPr id="136" name="Google Shape;136;p20"/>
          <p:cNvPicPr preferRelativeResize="0"/>
          <p:nvPr/>
        </p:nvPicPr>
        <p:blipFill>
          <a:blip r:embed="rId3">
            <a:alphaModFix/>
          </a:blip>
          <a:stretch>
            <a:fillRect/>
          </a:stretch>
        </p:blipFill>
        <p:spPr>
          <a:xfrm>
            <a:off x="1055575" y="1860862"/>
            <a:ext cx="3090624" cy="3122975"/>
          </a:xfrm>
          <a:prstGeom prst="rect">
            <a:avLst/>
          </a:prstGeom>
          <a:noFill/>
          <a:ln>
            <a:noFill/>
          </a:ln>
        </p:spPr>
      </p:pic>
      <p:pic>
        <p:nvPicPr>
          <p:cNvPr id="137" name="Google Shape;137;p20"/>
          <p:cNvPicPr preferRelativeResize="0"/>
          <p:nvPr/>
        </p:nvPicPr>
        <p:blipFill>
          <a:blip r:embed="rId4">
            <a:alphaModFix/>
          </a:blip>
          <a:stretch>
            <a:fillRect/>
          </a:stretch>
        </p:blipFill>
        <p:spPr>
          <a:xfrm>
            <a:off x="4722100" y="1908000"/>
            <a:ext cx="3137050" cy="302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419"/>
              <a:t>Primer modelo:</a:t>
            </a:r>
            <a:endParaRPr/>
          </a:p>
          <a:p>
            <a:pPr indent="0" lvl="0" marL="0" rtl="0" algn="l">
              <a:lnSpc>
                <a:spcPct val="100000"/>
              </a:lnSpc>
              <a:spcBef>
                <a:spcPts val="0"/>
              </a:spcBef>
              <a:spcAft>
                <a:spcPts val="0"/>
              </a:spcAft>
              <a:buSzPts val="3600"/>
              <a:buNone/>
            </a:pPr>
            <a:r>
              <a:rPr lang="es-419"/>
              <a:t>K</a:t>
            </a:r>
            <a:r>
              <a:rPr lang="es-419"/>
              <a:t> - Nearest Neighbours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